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34"/>
  </p:notesMasterIdLst>
  <p:handoutMasterIdLst>
    <p:handoutMasterId r:id="rId35"/>
  </p:handoutMasterIdLst>
  <p:sldIdLst>
    <p:sldId id="1535" r:id="rId6"/>
    <p:sldId id="2653" r:id="rId7"/>
    <p:sldId id="281" r:id="rId8"/>
    <p:sldId id="1440" r:id="rId9"/>
    <p:sldId id="267" r:id="rId10"/>
    <p:sldId id="260" r:id="rId11"/>
    <p:sldId id="1536" r:id="rId12"/>
    <p:sldId id="1441" r:id="rId13"/>
    <p:sldId id="2654" r:id="rId14"/>
    <p:sldId id="2637" r:id="rId15"/>
    <p:sldId id="2619" r:id="rId16"/>
    <p:sldId id="2656" r:id="rId17"/>
    <p:sldId id="2657" r:id="rId18"/>
    <p:sldId id="2658" r:id="rId19"/>
    <p:sldId id="2659" r:id="rId20"/>
    <p:sldId id="2660" r:id="rId21"/>
    <p:sldId id="1452" r:id="rId22"/>
    <p:sldId id="2649" r:id="rId23"/>
    <p:sldId id="1532" r:id="rId24"/>
    <p:sldId id="2655" r:id="rId25"/>
    <p:sldId id="1016" r:id="rId26"/>
    <p:sldId id="2650" r:id="rId27"/>
    <p:sldId id="782" r:id="rId28"/>
    <p:sldId id="664" r:id="rId29"/>
    <p:sldId id="727" r:id="rId30"/>
    <p:sldId id="994" r:id="rId31"/>
    <p:sldId id="2652" r:id="rId32"/>
    <p:sldId id="288" r:id="rId33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9"/>
    <a:srgbClr val="E5E5E5"/>
    <a:srgbClr val="006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14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43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1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39545-9A28-4FD9-9158-C6A298F122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52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39545-9A28-4FD9-9158-C6A298F122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56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39545-9A28-4FD9-9158-C6A298F122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782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39545-9A28-4FD9-9158-C6A298F122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17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39545-9A28-4FD9-9158-C6A298F122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322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477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39545-9A28-4FD9-9158-C6A298F122F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8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E593D3-267F-95CB-9E84-D514928D1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EC92-FB44-411B-8848-D29A7DB8078E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73D92D-4D81-0C39-4670-817006A38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22390A-C0C5-6ACD-4B7C-B7C82EFF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5EBF-4284-4A49-B970-396B68739D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2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851362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26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409413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33047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D91FFE-8D14-92DF-853D-BD4509B509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5052" y="2526861"/>
            <a:ext cx="879475" cy="78614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Heavy"/>
                <a:ea typeface="阿里巴巴普惠体 Heavy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Heavy"/>
              <a:ea typeface="阿里巴巴普惠体 Heavy"/>
              <a:cs typeface="+mn-cs"/>
            </a:endParaRP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0600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87005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6622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32833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B24939-22DE-0114-4B9B-82C1F3E5A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520" y="2804161"/>
            <a:ext cx="10858500" cy="869023"/>
          </a:xfrm>
        </p:spPr>
        <p:txBody>
          <a:bodyPr/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 + Java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</a:p>
        </p:txBody>
      </p:sp>
    </p:spTree>
    <p:extLst>
      <p:ext uri="{BB962C8B-B14F-4D97-AF65-F5344CB8AC3E}">
        <p14:creationId xmlns:p14="http://schemas.microsoft.com/office/powerpoint/2010/main" val="1517598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AAA9994-112E-77C9-2E55-D566083E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0" y="2409043"/>
            <a:ext cx="6178616" cy="31643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7740ED9-E2FF-41A7-43C7-AD1397BC1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263" y="2845837"/>
            <a:ext cx="5017598" cy="2445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86C087-950C-D039-9A5E-255F822EB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295" y="993633"/>
            <a:ext cx="1245917" cy="1107482"/>
          </a:xfrm>
          <a:prstGeom prst="rect">
            <a:avLst/>
          </a:prstGeom>
        </p:spPr>
      </p:pic>
      <p:grpSp>
        <p:nvGrpSpPr>
          <p:cNvPr id="28" name="Aitds5">
            <a:extLst>
              <a:ext uri="{FF2B5EF4-FFF2-40B4-BE49-F238E27FC236}">
                <a16:creationId xmlns:a16="http://schemas.microsoft.com/office/drawing/2014/main" id="{696446C4-A6A7-B2FC-0AF1-C4A8A04A8168}"/>
              </a:ext>
            </a:extLst>
          </p:cNvPr>
          <p:cNvGrpSpPr/>
          <p:nvPr/>
        </p:nvGrpSpPr>
        <p:grpSpPr>
          <a:xfrm>
            <a:off x="768254" y="1516672"/>
            <a:ext cx="1769671" cy="360000"/>
            <a:chOff x="2976200" y="987574"/>
            <a:chExt cx="1152128" cy="360000"/>
          </a:xfrm>
          <a:solidFill>
            <a:srgbClr val="E20000"/>
          </a:solidFill>
        </p:grpSpPr>
        <p:sp>
          <p:nvSpPr>
            <p:cNvPr id="29" name="Aitds5-1">
              <a:extLst>
                <a:ext uri="{FF2B5EF4-FFF2-40B4-BE49-F238E27FC236}">
                  <a16:creationId xmlns:a16="http://schemas.microsoft.com/office/drawing/2014/main" id="{2C8C825D-C742-712A-0F7F-ECC9916F13A6}"/>
                </a:ext>
              </a:extLst>
            </p:cNvPr>
            <p:cNvSpPr/>
            <p:nvPr/>
          </p:nvSpPr>
          <p:spPr>
            <a:xfrm flipH="1">
              <a:off x="3840296" y="987574"/>
              <a:ext cx="288032" cy="360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30" name="Aitds5-2">
              <a:extLst>
                <a:ext uri="{FF2B5EF4-FFF2-40B4-BE49-F238E27FC236}">
                  <a16:creationId xmlns:a16="http://schemas.microsoft.com/office/drawing/2014/main" id="{AB179C74-7D1B-C87F-CDE3-492E0406FABB}"/>
                </a:ext>
              </a:extLst>
            </p:cNvPr>
            <p:cNvSpPr/>
            <p:nvPr/>
          </p:nvSpPr>
          <p:spPr>
            <a:xfrm>
              <a:off x="2976200" y="987574"/>
              <a:ext cx="100811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AI Prompt </a:t>
              </a:r>
              <a:endPara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1D1DF-767D-F01C-308A-D504A72871D1}"/>
              </a:ext>
            </a:extLst>
          </p:cNvPr>
          <p:cNvSpPr txBox="1"/>
          <p:nvPr/>
        </p:nvSpPr>
        <p:spPr>
          <a:xfrm>
            <a:off x="2737014" y="1516672"/>
            <a:ext cx="8534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我是一名</a:t>
            </a:r>
            <a:r>
              <a:rPr lang="en-US" altLang="zh-CN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初学者，请问怎么开发一个</a:t>
            </a:r>
            <a:r>
              <a:rPr lang="en-US" altLang="zh-CN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程序并运行，开发步骤是什么样的？</a:t>
            </a:r>
            <a:endParaRPr lang="zh-CN" altLang="en-US" dirty="0">
              <a:solidFill>
                <a:srgbClr val="E20000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2" name="箭头: 左 31">
            <a:extLst>
              <a:ext uri="{FF2B5EF4-FFF2-40B4-BE49-F238E27FC236}">
                <a16:creationId xmlns:a16="http://schemas.microsoft.com/office/drawing/2014/main" id="{06CC0D85-8F09-E8D8-DDD5-DB47520A6ECD}"/>
              </a:ext>
            </a:extLst>
          </p:cNvPr>
          <p:cNvSpPr/>
          <p:nvPr/>
        </p:nvSpPr>
        <p:spPr>
          <a:xfrm>
            <a:off x="3144417" y="2850191"/>
            <a:ext cx="1110342" cy="18661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309FE9-7841-6700-3A0E-76F7A192B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开发一个入门程序的步骤</a:t>
            </a:r>
          </a:p>
        </p:txBody>
      </p:sp>
    </p:spTree>
    <p:extLst>
      <p:ext uri="{BB962C8B-B14F-4D97-AF65-F5344CB8AC3E}">
        <p14:creationId xmlns:p14="http://schemas.microsoft.com/office/powerpoint/2010/main" val="254701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B95A16A-1F98-17D7-86DE-3287EFD11F30}"/>
              </a:ext>
            </a:extLst>
          </p:cNvPr>
          <p:cNvCxnSpPr>
            <a:cxnSpLocks/>
          </p:cNvCxnSpPr>
          <p:nvPr/>
        </p:nvCxnSpPr>
        <p:spPr>
          <a:xfrm>
            <a:off x="678997" y="4327262"/>
            <a:ext cx="1127371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87C142CD-6E67-3CBB-D6F0-35B8392BD8A2}"/>
              </a:ext>
            </a:extLst>
          </p:cNvPr>
          <p:cNvCxnSpPr>
            <a:cxnSpLocks/>
          </p:cNvCxnSpPr>
          <p:nvPr/>
        </p:nvCxnSpPr>
        <p:spPr>
          <a:xfrm>
            <a:off x="776289" y="3854536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椭圆 163">
            <a:extLst>
              <a:ext uri="{FF2B5EF4-FFF2-40B4-BE49-F238E27FC236}">
                <a16:creationId xmlns:a16="http://schemas.microsoft.com/office/drawing/2014/main" id="{CA5CAA93-1FDE-92F0-FD0D-548C9577B640}"/>
              </a:ext>
            </a:extLst>
          </p:cNvPr>
          <p:cNvSpPr/>
          <p:nvPr/>
        </p:nvSpPr>
        <p:spPr>
          <a:xfrm>
            <a:off x="678997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79" name="椭圆 178">
            <a:extLst>
              <a:ext uri="{FF2B5EF4-FFF2-40B4-BE49-F238E27FC236}">
                <a16:creationId xmlns:a16="http://schemas.microsoft.com/office/drawing/2014/main" id="{01703A3F-F45A-9A3D-3756-7B20221569AC}"/>
              </a:ext>
            </a:extLst>
          </p:cNvPr>
          <p:cNvSpPr/>
          <p:nvPr/>
        </p:nvSpPr>
        <p:spPr>
          <a:xfrm>
            <a:off x="1593397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C9CB8ED6-F381-4E93-4E62-A6FAB53DCF2C}"/>
              </a:ext>
            </a:extLst>
          </p:cNvPr>
          <p:cNvSpPr/>
          <p:nvPr/>
        </p:nvSpPr>
        <p:spPr>
          <a:xfrm>
            <a:off x="2407788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EEA611E4-0993-438D-C240-16F3773C0BF5}"/>
              </a:ext>
            </a:extLst>
          </p:cNvPr>
          <p:cNvSpPr/>
          <p:nvPr/>
        </p:nvSpPr>
        <p:spPr>
          <a:xfrm>
            <a:off x="3322188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99F63E7A-F4E7-0423-461E-498F888DB71F}"/>
              </a:ext>
            </a:extLst>
          </p:cNvPr>
          <p:cNvSpPr/>
          <p:nvPr/>
        </p:nvSpPr>
        <p:spPr>
          <a:xfrm>
            <a:off x="4136579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3" name="椭圆 182">
            <a:extLst>
              <a:ext uri="{FF2B5EF4-FFF2-40B4-BE49-F238E27FC236}">
                <a16:creationId xmlns:a16="http://schemas.microsoft.com/office/drawing/2014/main" id="{E93361F2-035A-DB5E-966C-293D8BB90216}"/>
              </a:ext>
            </a:extLst>
          </p:cNvPr>
          <p:cNvSpPr/>
          <p:nvPr/>
        </p:nvSpPr>
        <p:spPr>
          <a:xfrm>
            <a:off x="5050979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4" name="椭圆 183">
            <a:extLst>
              <a:ext uri="{FF2B5EF4-FFF2-40B4-BE49-F238E27FC236}">
                <a16:creationId xmlns:a16="http://schemas.microsoft.com/office/drawing/2014/main" id="{46E634F6-F6B7-AC1A-2796-9FA160845147}"/>
              </a:ext>
            </a:extLst>
          </p:cNvPr>
          <p:cNvSpPr/>
          <p:nvPr/>
        </p:nvSpPr>
        <p:spPr>
          <a:xfrm>
            <a:off x="5865370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C0F3FBF9-51A1-2978-6003-59BC4E2A31E8}"/>
              </a:ext>
            </a:extLst>
          </p:cNvPr>
          <p:cNvSpPr/>
          <p:nvPr/>
        </p:nvSpPr>
        <p:spPr>
          <a:xfrm>
            <a:off x="6779770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6" name="椭圆 185">
            <a:extLst>
              <a:ext uri="{FF2B5EF4-FFF2-40B4-BE49-F238E27FC236}">
                <a16:creationId xmlns:a16="http://schemas.microsoft.com/office/drawing/2014/main" id="{C088EE5F-A776-FAFC-0A5F-1C5CAB200BC3}"/>
              </a:ext>
            </a:extLst>
          </p:cNvPr>
          <p:cNvSpPr/>
          <p:nvPr/>
        </p:nvSpPr>
        <p:spPr>
          <a:xfrm>
            <a:off x="7594161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7" name="椭圆 186">
            <a:extLst>
              <a:ext uri="{FF2B5EF4-FFF2-40B4-BE49-F238E27FC236}">
                <a16:creationId xmlns:a16="http://schemas.microsoft.com/office/drawing/2014/main" id="{DE78EAF1-1356-C37C-4631-34076EEFD98E}"/>
              </a:ext>
            </a:extLst>
          </p:cNvPr>
          <p:cNvSpPr/>
          <p:nvPr/>
        </p:nvSpPr>
        <p:spPr>
          <a:xfrm>
            <a:off x="8508561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09E239BF-815D-BF65-784D-080C8BAED0CD}"/>
              </a:ext>
            </a:extLst>
          </p:cNvPr>
          <p:cNvSpPr/>
          <p:nvPr/>
        </p:nvSpPr>
        <p:spPr>
          <a:xfrm>
            <a:off x="9322952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06B7B331-A476-9361-DA42-7CEA6362DB09}"/>
              </a:ext>
            </a:extLst>
          </p:cNvPr>
          <p:cNvSpPr/>
          <p:nvPr/>
        </p:nvSpPr>
        <p:spPr>
          <a:xfrm>
            <a:off x="10237352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C6B7104E-AA86-D24E-EBDA-754AD2927EAF}"/>
              </a:ext>
            </a:extLst>
          </p:cNvPr>
          <p:cNvSpPr/>
          <p:nvPr/>
        </p:nvSpPr>
        <p:spPr>
          <a:xfrm>
            <a:off x="11051743" y="4227253"/>
            <a:ext cx="200018" cy="2000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9DA3458A-F3F2-B662-AE2C-1EE21F6EB19F}"/>
              </a:ext>
            </a:extLst>
          </p:cNvPr>
          <p:cNvCxnSpPr>
            <a:cxnSpLocks/>
          </p:cNvCxnSpPr>
          <p:nvPr/>
        </p:nvCxnSpPr>
        <p:spPr>
          <a:xfrm>
            <a:off x="1693406" y="3854536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8B94B400-0773-4E3E-CA73-9B75D1C0967F}"/>
              </a:ext>
            </a:extLst>
          </p:cNvPr>
          <p:cNvCxnSpPr>
            <a:cxnSpLocks/>
          </p:cNvCxnSpPr>
          <p:nvPr/>
        </p:nvCxnSpPr>
        <p:spPr>
          <a:xfrm>
            <a:off x="2507797" y="3854535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24825521-4293-143C-95F9-F851C4DCD40E}"/>
              </a:ext>
            </a:extLst>
          </p:cNvPr>
          <p:cNvCxnSpPr>
            <a:cxnSpLocks/>
          </p:cNvCxnSpPr>
          <p:nvPr/>
        </p:nvCxnSpPr>
        <p:spPr>
          <a:xfrm>
            <a:off x="3424914" y="3854535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C3E83543-C2CF-E339-A746-56590307B7F1}"/>
              </a:ext>
            </a:extLst>
          </p:cNvPr>
          <p:cNvCxnSpPr>
            <a:cxnSpLocks/>
          </p:cNvCxnSpPr>
          <p:nvPr/>
        </p:nvCxnSpPr>
        <p:spPr>
          <a:xfrm>
            <a:off x="4236588" y="3854535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76941F03-0617-B789-7A19-AB996F7FB3F5}"/>
              </a:ext>
            </a:extLst>
          </p:cNvPr>
          <p:cNvCxnSpPr>
            <a:cxnSpLocks/>
          </p:cNvCxnSpPr>
          <p:nvPr/>
        </p:nvCxnSpPr>
        <p:spPr>
          <a:xfrm>
            <a:off x="5153705" y="3854535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A23319D0-3EB8-3683-CDD4-EDBAECBE8329}"/>
              </a:ext>
            </a:extLst>
          </p:cNvPr>
          <p:cNvCxnSpPr>
            <a:cxnSpLocks/>
          </p:cNvCxnSpPr>
          <p:nvPr/>
        </p:nvCxnSpPr>
        <p:spPr>
          <a:xfrm>
            <a:off x="5968096" y="3854534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203EA38A-9193-B9C2-8853-7352BF7DDB41}"/>
              </a:ext>
            </a:extLst>
          </p:cNvPr>
          <p:cNvCxnSpPr>
            <a:cxnSpLocks/>
          </p:cNvCxnSpPr>
          <p:nvPr/>
        </p:nvCxnSpPr>
        <p:spPr>
          <a:xfrm>
            <a:off x="6885213" y="3854534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AAD14060-9DD8-EA02-C74C-8A1B9F02A61C}"/>
              </a:ext>
            </a:extLst>
          </p:cNvPr>
          <p:cNvCxnSpPr>
            <a:cxnSpLocks/>
          </p:cNvCxnSpPr>
          <p:nvPr/>
        </p:nvCxnSpPr>
        <p:spPr>
          <a:xfrm>
            <a:off x="7694170" y="3854533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86C6F5DB-11E6-37FD-9B71-7FCFE9CF6307}"/>
              </a:ext>
            </a:extLst>
          </p:cNvPr>
          <p:cNvCxnSpPr>
            <a:cxnSpLocks/>
          </p:cNvCxnSpPr>
          <p:nvPr/>
        </p:nvCxnSpPr>
        <p:spPr>
          <a:xfrm>
            <a:off x="8611287" y="3854533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A59060FC-0D6B-61C7-A72B-2CB8E517A129}"/>
              </a:ext>
            </a:extLst>
          </p:cNvPr>
          <p:cNvCxnSpPr>
            <a:cxnSpLocks/>
          </p:cNvCxnSpPr>
          <p:nvPr/>
        </p:nvCxnSpPr>
        <p:spPr>
          <a:xfrm>
            <a:off x="9425678" y="3854532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D3A3A6C8-7A7E-BFAB-EF01-B3E7A807288D}"/>
              </a:ext>
            </a:extLst>
          </p:cNvPr>
          <p:cNvCxnSpPr>
            <a:cxnSpLocks/>
          </p:cNvCxnSpPr>
          <p:nvPr/>
        </p:nvCxnSpPr>
        <p:spPr>
          <a:xfrm>
            <a:off x="10342795" y="3854532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CE640CAE-A0AA-112D-8971-C8C20137C0BF}"/>
              </a:ext>
            </a:extLst>
          </p:cNvPr>
          <p:cNvCxnSpPr>
            <a:cxnSpLocks/>
          </p:cNvCxnSpPr>
          <p:nvPr/>
        </p:nvCxnSpPr>
        <p:spPr>
          <a:xfrm>
            <a:off x="11151752" y="3854531"/>
            <a:ext cx="0" cy="3727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文本框 203">
            <a:extLst>
              <a:ext uri="{FF2B5EF4-FFF2-40B4-BE49-F238E27FC236}">
                <a16:creationId xmlns:a16="http://schemas.microsoft.com/office/drawing/2014/main" id="{6B5F96CE-8BB0-BB21-A328-DD17A4C55CF0}"/>
              </a:ext>
            </a:extLst>
          </p:cNvPr>
          <p:cNvSpPr txBox="1"/>
          <p:nvPr/>
        </p:nvSpPr>
        <p:spPr>
          <a:xfrm>
            <a:off x="469216" y="4448225"/>
            <a:ext cx="11735420" cy="5000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  1996             1998            2000    …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     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2009     …    </a:t>
            </a:r>
            <a:r>
              <a:rPr lang="en-US" altLang="zh-CN" sz="1400" b="1" dirty="0">
                <a:solidFill>
                  <a:srgbClr val="C00000"/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2014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     …  2017-9    …   </a:t>
            </a:r>
            <a:r>
              <a:rPr lang="en-US" altLang="zh-CN" sz="1400" b="1" dirty="0">
                <a:solidFill>
                  <a:srgbClr val="C00000"/>
                </a:solidFill>
                <a:latin typeface="字魂龙吟手书"/>
                <a:ea typeface="字魂59号-创粗黑" panose="00000500000000000000" pitchFamily="2" charset="-122"/>
                <a:cs typeface="+mn-ea"/>
              </a:rPr>
              <a:t>2018-9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</a:rPr>
              <a:t>  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</a:rPr>
              <a:t>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</a:rPr>
              <a:t>…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</a:rPr>
              <a:t>   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</a:rPr>
              <a:t>2021-3      </a:t>
            </a:r>
            <a:r>
              <a:rPr lang="en-US" altLang="zh-CN" sz="1400" b="1" dirty="0">
                <a:solidFill>
                  <a:srgbClr val="C00000"/>
                </a:solidFill>
                <a:latin typeface="字魂龙吟手书"/>
                <a:ea typeface="字魂59号-创粗黑" panose="00000500000000000000" pitchFamily="2" charset="-122"/>
                <a:cs typeface="+mn-ea"/>
              </a:rPr>
              <a:t>2021-9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</a:rPr>
              <a:t>           2022-3        2022-9         2023-3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        </a:t>
            </a:r>
            <a:r>
              <a:rPr lang="en-US" altLang="zh-CN" sz="1400" b="1" dirty="0">
                <a:solidFill>
                  <a:srgbClr val="C00000"/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2023-9</a:t>
            </a:r>
            <a:endParaRPr lang="zh-CN" altLang="en-US" sz="1400" b="1" dirty="0">
              <a:solidFill>
                <a:srgbClr val="C00000"/>
              </a:solidFill>
              <a:latin typeface="字魂龙吟手书"/>
              <a:ea typeface="字魂59号-创粗黑" panose="00000500000000000000" pitchFamily="2" charset="-122"/>
              <a:cs typeface="+mn-ea"/>
            </a:endParaRPr>
          </a:p>
          <a:p>
            <a:pPr>
              <a:lnSpc>
                <a:spcPct val="114000"/>
              </a:lnSpc>
            </a:pP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   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F6614512-92AE-FD9E-BAC9-9A01F1EEB799}"/>
              </a:ext>
            </a:extLst>
          </p:cNvPr>
          <p:cNvSpPr txBox="1"/>
          <p:nvPr/>
        </p:nvSpPr>
        <p:spPr>
          <a:xfrm>
            <a:off x="513879" y="3491018"/>
            <a:ext cx="11557018" cy="3239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JDK1.1          JDK1.2        JDK1.3          Oracle        </a:t>
            </a:r>
            <a:r>
              <a:rPr lang="en-US" altLang="zh-CN" sz="1400" b="1" dirty="0">
                <a:solidFill>
                  <a:srgbClr val="C00000"/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JDK8(LTS)       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JDK9        </a:t>
            </a:r>
            <a:r>
              <a:rPr lang="en-US" altLang="zh-CN" sz="1400" b="1" dirty="0">
                <a:solidFill>
                  <a:srgbClr val="C00000"/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JDK11(LTS)    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JDK16        </a:t>
            </a:r>
            <a:r>
              <a:rPr lang="en-US" altLang="zh-CN" sz="1400" b="1" dirty="0">
                <a:solidFill>
                  <a:srgbClr val="C00000"/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JDK17(LTS)    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JDK18         JDK19          JDK20           </a:t>
            </a:r>
            <a:r>
              <a:rPr lang="en-US" altLang="zh-CN" sz="1400" b="1" dirty="0">
                <a:solidFill>
                  <a:srgbClr val="C00000"/>
                </a:solidFill>
                <a:latin typeface="字魂龙吟手书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JDK21(LTS)</a:t>
            </a: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9663EB9A-75B7-EA68-B5B7-2A15B10DF9A3}"/>
              </a:ext>
            </a:extLst>
          </p:cNvPr>
          <p:cNvGrpSpPr/>
          <p:nvPr/>
        </p:nvGrpSpPr>
        <p:grpSpPr>
          <a:xfrm>
            <a:off x="3000158" y="5116647"/>
            <a:ext cx="1436644" cy="1848470"/>
            <a:chOff x="3295850" y="1908877"/>
            <a:chExt cx="3738030" cy="4660916"/>
          </a:xfrm>
        </p:grpSpPr>
        <p:sp>
          <p:nvSpPr>
            <p:cNvPr id="208" name="圆角矩形 3">
              <a:extLst>
                <a:ext uri="{FF2B5EF4-FFF2-40B4-BE49-F238E27FC236}">
                  <a16:creationId xmlns:a16="http://schemas.microsoft.com/office/drawing/2014/main" id="{4BF5643F-4CF7-DAF5-87CC-BBA837E97E19}"/>
                </a:ext>
              </a:extLst>
            </p:cNvPr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prstClr val="white"/>
                </a:solidFill>
              </a:endParaRPr>
            </a:p>
          </p:txBody>
        </p:sp>
        <p:sp>
          <p:nvSpPr>
            <p:cNvPr id="209" name="Freeform 5">
              <a:extLst>
                <a:ext uri="{FF2B5EF4-FFF2-40B4-BE49-F238E27FC236}">
                  <a16:creationId xmlns:a16="http://schemas.microsoft.com/office/drawing/2014/main" id="{AEDE01D0-D4BA-FCDE-05C8-6A9682047BAE}"/>
                </a:ext>
              </a:extLst>
            </p:cNvPr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  <p:sp>
          <p:nvSpPr>
            <p:cNvPr id="210" name="圆角矩形 5">
              <a:extLst>
                <a:ext uri="{FF2B5EF4-FFF2-40B4-BE49-F238E27FC236}">
                  <a16:creationId xmlns:a16="http://schemas.microsoft.com/office/drawing/2014/main" id="{BB7E701C-C7FB-E12A-FFE7-113182ACCE95}"/>
                </a:ext>
              </a:extLst>
            </p:cNvPr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prstClr val="white"/>
                </a:solidFill>
              </a:endParaRPr>
            </a:p>
          </p:txBody>
        </p:sp>
        <p:sp>
          <p:nvSpPr>
            <p:cNvPr id="211" name="Freeform 5">
              <a:extLst>
                <a:ext uri="{FF2B5EF4-FFF2-40B4-BE49-F238E27FC236}">
                  <a16:creationId xmlns:a16="http://schemas.microsoft.com/office/drawing/2014/main" id="{13BBDCF0-D8B7-0222-0D3A-39E4CFC193D4}"/>
                </a:ext>
              </a:extLst>
            </p:cNvPr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7030A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</p:grpSp>
      <p:sp>
        <p:nvSpPr>
          <p:cNvPr id="212" name="圆角矩形 7">
            <a:extLst>
              <a:ext uri="{FF2B5EF4-FFF2-40B4-BE49-F238E27FC236}">
                <a16:creationId xmlns:a16="http://schemas.microsoft.com/office/drawing/2014/main" id="{AAE8B24C-FC37-FCA8-E221-BC915DAD3104}"/>
              </a:ext>
            </a:extLst>
          </p:cNvPr>
          <p:cNvSpPr/>
          <p:nvPr/>
        </p:nvSpPr>
        <p:spPr>
          <a:xfrm>
            <a:off x="4157569" y="5356372"/>
            <a:ext cx="3648205" cy="445079"/>
          </a:xfrm>
          <a:prstGeom prst="roundRect">
            <a:avLst>
              <a:gd name="adj" fmla="val 9976"/>
            </a:avLst>
          </a:prstGeom>
          <a:solidFill>
            <a:srgbClr val="7030A0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BD000E98-9815-FF8C-D7D2-4D6271D9D5C9}"/>
              </a:ext>
            </a:extLst>
          </p:cNvPr>
          <p:cNvGrpSpPr/>
          <p:nvPr/>
        </p:nvGrpSpPr>
        <p:grpSpPr>
          <a:xfrm>
            <a:off x="4227839" y="5530239"/>
            <a:ext cx="118477" cy="118478"/>
            <a:chOff x="4486616" y="3001075"/>
            <a:chExt cx="274695" cy="274699"/>
          </a:xfrm>
        </p:grpSpPr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383F7C34-B348-318D-BCAA-5AE999775345}"/>
                </a:ext>
              </a:extLst>
            </p:cNvPr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7030A0"/>
                </a:solidFill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62DCF790-6F15-CD56-DCE3-4D45D9A80541}"/>
                </a:ext>
              </a:extLst>
            </p:cNvPr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7030A0"/>
                </a:solidFill>
              </a:endParaRPr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A8D1AA73-25DD-71A7-C35A-08BD6AB62ADA}"/>
              </a:ext>
            </a:extLst>
          </p:cNvPr>
          <p:cNvGrpSpPr/>
          <p:nvPr/>
        </p:nvGrpSpPr>
        <p:grpSpPr>
          <a:xfrm>
            <a:off x="3928413" y="5530239"/>
            <a:ext cx="118477" cy="118478"/>
            <a:chOff x="4486616" y="3001075"/>
            <a:chExt cx="274695" cy="274699"/>
          </a:xfrm>
        </p:grpSpPr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89514B85-C93C-9419-832A-926CF55C3134}"/>
                </a:ext>
              </a:extLst>
            </p:cNvPr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prstClr val="white"/>
                </a:solidFill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3905FF44-35ED-4D44-CC18-24392D3F5F01}"/>
                </a:ext>
              </a:extLst>
            </p:cNvPr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prstClr val="white"/>
                </a:solidFill>
              </a:endParaRPr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917BE69A-345F-AA76-231E-A56BB0AE1668}"/>
              </a:ext>
            </a:extLst>
          </p:cNvPr>
          <p:cNvGrpSpPr/>
          <p:nvPr/>
        </p:nvGrpSpPr>
        <p:grpSpPr>
          <a:xfrm>
            <a:off x="3994953" y="5563891"/>
            <a:ext cx="288163" cy="46061"/>
            <a:chOff x="4318304" y="3089060"/>
            <a:chExt cx="384317" cy="61430"/>
          </a:xfrm>
        </p:grpSpPr>
        <p:sp>
          <p:nvSpPr>
            <p:cNvPr id="220" name="圆角矩形 15">
              <a:extLst>
                <a:ext uri="{FF2B5EF4-FFF2-40B4-BE49-F238E27FC236}">
                  <a16:creationId xmlns:a16="http://schemas.microsoft.com/office/drawing/2014/main" id="{47EAC1C3-D7AC-E3F4-59F5-5F93AA3E64A4}"/>
                </a:ext>
              </a:extLst>
            </p:cNvPr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prstClr val="white"/>
                </a:solidFill>
              </a:endParaRPr>
            </a:p>
          </p:txBody>
        </p:sp>
        <p:sp>
          <p:nvSpPr>
            <p:cNvPr id="221" name="圆角矩形 16">
              <a:extLst>
                <a:ext uri="{FF2B5EF4-FFF2-40B4-BE49-F238E27FC236}">
                  <a16:creationId xmlns:a16="http://schemas.microsoft.com/office/drawing/2014/main" id="{D065DF1A-2795-A25F-ED56-8508E86E2143}"/>
                </a:ext>
              </a:extLst>
            </p:cNvPr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prstClr val="white"/>
                </a:solidFill>
              </a:endParaRPr>
            </a:p>
          </p:txBody>
        </p:sp>
      </p:grpSp>
      <p:sp>
        <p:nvSpPr>
          <p:cNvPr id="222" name="文本框 40">
            <a:extLst>
              <a:ext uri="{FF2B5EF4-FFF2-40B4-BE49-F238E27FC236}">
                <a16:creationId xmlns:a16="http://schemas.microsoft.com/office/drawing/2014/main" id="{4365A329-C45E-D63F-8363-D654C47FF8F0}"/>
              </a:ext>
            </a:extLst>
          </p:cNvPr>
          <p:cNvSpPr txBox="1"/>
          <p:nvPr/>
        </p:nvSpPr>
        <p:spPr>
          <a:xfrm>
            <a:off x="4180116" y="5401320"/>
            <a:ext cx="377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long-term support </a:t>
            </a:r>
            <a:r>
              <a: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长期支持版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75AA9268-D097-1620-E42F-04D8E05ABD08}"/>
              </a:ext>
            </a:extLst>
          </p:cNvPr>
          <p:cNvSpPr txBox="1"/>
          <p:nvPr/>
        </p:nvSpPr>
        <p:spPr>
          <a:xfrm>
            <a:off x="3211456" y="5382526"/>
            <a:ext cx="801351" cy="51084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LTS</a:t>
            </a:r>
            <a:endParaRPr lang="zh-CN" altLang="en-US" sz="2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4" name="TextBox 3">
            <a:extLst>
              <a:ext uri="{FF2B5EF4-FFF2-40B4-BE49-F238E27FC236}">
                <a16:creationId xmlns:a16="http://schemas.microsoft.com/office/drawing/2014/main" id="{05FE882F-7BAA-7D53-C52A-A7C4705974E1}"/>
              </a:ext>
            </a:extLst>
          </p:cNvPr>
          <p:cNvSpPr txBox="1"/>
          <p:nvPr/>
        </p:nvSpPr>
        <p:spPr>
          <a:xfrm>
            <a:off x="556391" y="1783123"/>
            <a:ext cx="9402977" cy="406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5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5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的产品叫</a:t>
            </a:r>
            <a:r>
              <a:rPr lang="en-US" altLang="zh-CN" sz="15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5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5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5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Development Kit </a:t>
            </a:r>
            <a:r>
              <a:rPr lang="zh-CN" altLang="en-US" sz="15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5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5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开发者工具包</a:t>
            </a:r>
            <a:r>
              <a:rPr lang="en-US" altLang="zh-CN" sz="15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 </a:t>
            </a:r>
            <a:r>
              <a:rPr lang="zh-CN" altLang="en-US" sz="15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必须安装</a:t>
            </a:r>
            <a:r>
              <a:rPr lang="en-US" altLang="zh-CN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才能使用</a:t>
            </a:r>
            <a:r>
              <a:rPr lang="en-US" altLang="zh-CN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5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5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6" name="文本占位符 3">
            <a:extLst>
              <a:ext uri="{FF2B5EF4-FFF2-40B4-BE49-F238E27FC236}">
                <a16:creationId xmlns:a16="http://schemas.microsoft.com/office/drawing/2014/main" id="{AC5CA472-CD83-803C-26E8-217635F90900}"/>
              </a:ext>
            </a:extLst>
          </p:cNvPr>
          <p:cNvSpPr txBox="1">
            <a:spLocks/>
          </p:cNvSpPr>
          <p:nvPr/>
        </p:nvSpPr>
        <p:spPr>
          <a:xfrm>
            <a:off x="539620" y="2577150"/>
            <a:ext cx="212549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JDK</a:t>
            </a:r>
            <a:r>
              <a:rPr kumimoji="1" lang="zh-CN" altLang="en-US" dirty="0"/>
              <a:t>的发展史</a:t>
            </a:r>
            <a:endParaRPr kumimoji="1" lang="en-US" dirty="0"/>
          </a:p>
        </p:txBody>
      </p:sp>
      <p:pic>
        <p:nvPicPr>
          <p:cNvPr id="228" name="图片 227">
            <a:extLst>
              <a:ext uri="{FF2B5EF4-FFF2-40B4-BE49-F238E27FC236}">
                <a16:creationId xmlns:a16="http://schemas.microsoft.com/office/drawing/2014/main" id="{A45CCF8F-057F-6629-6B97-3F84D673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256" y="2384125"/>
            <a:ext cx="1902106" cy="310783"/>
          </a:xfrm>
          <a:prstGeom prst="rect">
            <a:avLst/>
          </a:prstGeom>
        </p:spPr>
      </p:pic>
      <p:sp>
        <p:nvSpPr>
          <p:cNvPr id="232" name="Freeform 5">
            <a:extLst>
              <a:ext uri="{FF2B5EF4-FFF2-40B4-BE49-F238E27FC236}">
                <a16:creationId xmlns:a16="http://schemas.microsoft.com/office/drawing/2014/main" id="{33909172-92BF-A2B9-3357-5273B0E8B431}"/>
              </a:ext>
            </a:extLst>
          </p:cNvPr>
          <p:cNvSpPr>
            <a:spLocks noEditPoints="1"/>
          </p:cNvSpPr>
          <p:nvPr/>
        </p:nvSpPr>
        <p:spPr bwMode="auto">
          <a:xfrm rot="5243108">
            <a:off x="10813762" y="2966997"/>
            <a:ext cx="730198" cy="304698"/>
          </a:xfrm>
          <a:custGeom>
            <a:avLst/>
            <a:gdLst>
              <a:gd name="T0" fmla="*/ 422 w 572"/>
              <a:gd name="T1" fmla="*/ 251 h 254"/>
              <a:gd name="T2" fmla="*/ 415 w 572"/>
              <a:gd name="T3" fmla="*/ 17 h 254"/>
              <a:gd name="T4" fmla="*/ 381 w 572"/>
              <a:gd name="T5" fmla="*/ 92 h 254"/>
              <a:gd name="T6" fmla="*/ 31 w 572"/>
              <a:gd name="T7" fmla="*/ 34 h 254"/>
              <a:gd name="T8" fmla="*/ 43 w 572"/>
              <a:gd name="T9" fmla="*/ 224 h 254"/>
              <a:gd name="T10" fmla="*/ 203 w 572"/>
              <a:gd name="T11" fmla="*/ 174 h 254"/>
              <a:gd name="T12" fmla="*/ 52 w 572"/>
              <a:gd name="T13" fmla="*/ 141 h 254"/>
              <a:gd name="T14" fmla="*/ 57 w 572"/>
              <a:gd name="T15" fmla="*/ 132 h 254"/>
              <a:gd name="T16" fmla="*/ 127 w 572"/>
              <a:gd name="T17" fmla="*/ 173 h 254"/>
              <a:gd name="T18" fmla="*/ 103 w 572"/>
              <a:gd name="T19" fmla="*/ 187 h 254"/>
              <a:gd name="T20" fmla="*/ 59 w 572"/>
              <a:gd name="T21" fmla="*/ 77 h 254"/>
              <a:gd name="T22" fmla="*/ 94 w 572"/>
              <a:gd name="T23" fmla="*/ 79 h 254"/>
              <a:gd name="T24" fmla="*/ 191 w 572"/>
              <a:gd name="T25" fmla="*/ 155 h 254"/>
              <a:gd name="T26" fmla="*/ 228 w 572"/>
              <a:gd name="T27" fmla="*/ 167 h 254"/>
              <a:gd name="T28" fmla="*/ 248 w 572"/>
              <a:gd name="T29" fmla="*/ 166 h 254"/>
              <a:gd name="T30" fmla="*/ 298 w 572"/>
              <a:gd name="T31" fmla="*/ 127 h 254"/>
              <a:gd name="T32" fmla="*/ 334 w 572"/>
              <a:gd name="T33" fmla="*/ 165 h 254"/>
              <a:gd name="T34" fmla="*/ 421 w 572"/>
              <a:gd name="T35" fmla="*/ 245 h 254"/>
              <a:gd name="T36" fmla="*/ 439 w 572"/>
              <a:gd name="T37" fmla="*/ 234 h 254"/>
              <a:gd name="T38" fmla="*/ 492 w 572"/>
              <a:gd name="T39" fmla="*/ 190 h 254"/>
              <a:gd name="T40" fmla="*/ 514 w 572"/>
              <a:gd name="T41" fmla="*/ 181 h 254"/>
              <a:gd name="T42" fmla="*/ 558 w 572"/>
              <a:gd name="T43" fmla="*/ 148 h 254"/>
              <a:gd name="T44" fmla="*/ 501 w 572"/>
              <a:gd name="T45" fmla="*/ 84 h 254"/>
              <a:gd name="T46" fmla="*/ 427 w 572"/>
              <a:gd name="T47" fmla="*/ 28 h 254"/>
              <a:gd name="T48" fmla="*/ 449 w 572"/>
              <a:gd name="T49" fmla="*/ 54 h 254"/>
              <a:gd name="T50" fmla="*/ 421 w 572"/>
              <a:gd name="T51" fmla="*/ 90 h 254"/>
              <a:gd name="T52" fmla="*/ 555 w 572"/>
              <a:gd name="T53" fmla="*/ 151 h 254"/>
              <a:gd name="T54" fmla="*/ 533 w 572"/>
              <a:gd name="T55" fmla="*/ 167 h 254"/>
              <a:gd name="T56" fmla="*/ 498 w 572"/>
              <a:gd name="T57" fmla="*/ 128 h 254"/>
              <a:gd name="T58" fmla="*/ 442 w 572"/>
              <a:gd name="T59" fmla="*/ 114 h 254"/>
              <a:gd name="T60" fmla="*/ 426 w 572"/>
              <a:gd name="T61" fmla="*/ 118 h 254"/>
              <a:gd name="T62" fmla="*/ 426 w 572"/>
              <a:gd name="T63" fmla="*/ 118 h 254"/>
              <a:gd name="T64" fmla="*/ 405 w 572"/>
              <a:gd name="T65" fmla="*/ 116 h 254"/>
              <a:gd name="T66" fmla="*/ 334 w 572"/>
              <a:gd name="T67" fmla="*/ 98 h 254"/>
              <a:gd name="T68" fmla="*/ 372 w 572"/>
              <a:gd name="T69" fmla="*/ 110 h 254"/>
              <a:gd name="T70" fmla="*/ 418 w 572"/>
              <a:gd name="T71" fmla="*/ 141 h 254"/>
              <a:gd name="T72" fmla="*/ 478 w 572"/>
              <a:gd name="T73" fmla="*/ 197 h 254"/>
              <a:gd name="T74" fmla="*/ 468 w 572"/>
              <a:gd name="T75" fmla="*/ 191 h 254"/>
              <a:gd name="T76" fmla="*/ 428 w 572"/>
              <a:gd name="T77" fmla="*/ 206 h 254"/>
              <a:gd name="T78" fmla="*/ 466 w 572"/>
              <a:gd name="T79" fmla="*/ 213 h 254"/>
              <a:gd name="T80" fmla="*/ 420 w 572"/>
              <a:gd name="T81" fmla="*/ 168 h 254"/>
              <a:gd name="T82" fmla="*/ 304 w 572"/>
              <a:gd name="T83" fmla="*/ 100 h 254"/>
              <a:gd name="T84" fmla="*/ 299 w 572"/>
              <a:gd name="T85" fmla="*/ 109 h 254"/>
              <a:gd name="T86" fmla="*/ 424 w 572"/>
              <a:gd name="T87" fmla="*/ 187 h 254"/>
              <a:gd name="T88" fmla="*/ 298 w 572"/>
              <a:gd name="T89" fmla="*/ 112 h 254"/>
              <a:gd name="T90" fmla="*/ 232 w 572"/>
              <a:gd name="T91" fmla="*/ 91 h 254"/>
              <a:gd name="T92" fmla="*/ 230 w 572"/>
              <a:gd name="T93" fmla="*/ 95 h 254"/>
              <a:gd name="T94" fmla="*/ 258 w 572"/>
              <a:gd name="T95" fmla="*/ 159 h 254"/>
              <a:gd name="T96" fmla="*/ 295 w 572"/>
              <a:gd name="T97" fmla="*/ 158 h 254"/>
              <a:gd name="T98" fmla="*/ 185 w 572"/>
              <a:gd name="T99" fmla="*/ 82 h 254"/>
              <a:gd name="T100" fmla="*/ 188 w 572"/>
              <a:gd name="T101" fmla="*/ 92 h 254"/>
              <a:gd name="T102" fmla="*/ 234 w 572"/>
              <a:gd name="T103" fmla="*/ 147 h 254"/>
              <a:gd name="T104" fmla="*/ 122 w 572"/>
              <a:gd name="T105" fmla="*/ 66 h 254"/>
              <a:gd name="T106" fmla="*/ 118 w 572"/>
              <a:gd name="T107" fmla="*/ 69 h 254"/>
              <a:gd name="T108" fmla="*/ 62 w 572"/>
              <a:gd name="T109" fmla="*/ 42 h 254"/>
              <a:gd name="T110" fmla="*/ 41 w 572"/>
              <a:gd name="T111" fmla="*/ 41 h 254"/>
              <a:gd name="T112" fmla="*/ 96 w 572"/>
              <a:gd name="T113" fmla="*/ 93 h 254"/>
              <a:gd name="T114" fmla="*/ 58 w 572"/>
              <a:gd name="T115" fmla="*/ 179 h 254"/>
              <a:gd name="T116" fmla="*/ 79 w 572"/>
              <a:gd name="T117" fmla="*/ 188 h 254"/>
              <a:gd name="T118" fmla="*/ 70 w 572"/>
              <a:gd name="T119" fmla="*/ 201 h 254"/>
              <a:gd name="T120" fmla="*/ 51 w 572"/>
              <a:gd name="T121" fmla="*/ 207 h 254"/>
              <a:gd name="T122" fmla="*/ 63 w 572"/>
              <a:gd name="T123" fmla="*/ 205 h 254"/>
              <a:gd name="T124" fmla="*/ 32 w 572"/>
              <a:gd name="T125" fmla="*/ 20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" h="254">
                <a:moveTo>
                  <a:pt x="65" y="219"/>
                </a:moveTo>
                <a:cubicBezTo>
                  <a:pt x="120" y="192"/>
                  <a:pt x="188" y="179"/>
                  <a:pt x="259" y="170"/>
                </a:cubicBezTo>
                <a:cubicBezTo>
                  <a:pt x="304" y="165"/>
                  <a:pt x="356" y="173"/>
                  <a:pt x="401" y="173"/>
                </a:cubicBezTo>
                <a:cubicBezTo>
                  <a:pt x="407" y="173"/>
                  <a:pt x="415" y="175"/>
                  <a:pt x="418" y="174"/>
                </a:cubicBezTo>
                <a:cubicBezTo>
                  <a:pt x="416" y="252"/>
                  <a:pt x="416" y="252"/>
                  <a:pt x="416" y="252"/>
                </a:cubicBezTo>
                <a:cubicBezTo>
                  <a:pt x="416" y="254"/>
                  <a:pt x="420" y="252"/>
                  <a:pt x="422" y="251"/>
                </a:cubicBezTo>
                <a:cubicBezTo>
                  <a:pt x="473" y="218"/>
                  <a:pt x="523" y="182"/>
                  <a:pt x="572" y="146"/>
                </a:cubicBezTo>
                <a:cubicBezTo>
                  <a:pt x="524" y="98"/>
                  <a:pt x="475" y="54"/>
                  <a:pt x="429" y="7"/>
                </a:cubicBezTo>
                <a:cubicBezTo>
                  <a:pt x="427" y="5"/>
                  <a:pt x="426" y="0"/>
                  <a:pt x="423" y="2"/>
                </a:cubicBezTo>
                <a:cubicBezTo>
                  <a:pt x="423" y="2"/>
                  <a:pt x="422" y="3"/>
                  <a:pt x="422" y="3"/>
                </a:cubicBezTo>
                <a:cubicBezTo>
                  <a:pt x="422" y="5"/>
                  <a:pt x="422" y="10"/>
                  <a:pt x="422" y="12"/>
                </a:cubicBezTo>
                <a:cubicBezTo>
                  <a:pt x="422" y="16"/>
                  <a:pt x="422" y="22"/>
                  <a:pt x="415" y="17"/>
                </a:cubicBezTo>
                <a:cubicBezTo>
                  <a:pt x="417" y="20"/>
                  <a:pt x="419" y="20"/>
                  <a:pt x="420" y="22"/>
                </a:cubicBezTo>
                <a:cubicBezTo>
                  <a:pt x="422" y="29"/>
                  <a:pt x="421" y="43"/>
                  <a:pt x="418" y="50"/>
                </a:cubicBezTo>
                <a:cubicBezTo>
                  <a:pt x="422" y="59"/>
                  <a:pt x="420" y="78"/>
                  <a:pt x="416" y="85"/>
                </a:cubicBezTo>
                <a:cubicBezTo>
                  <a:pt x="415" y="87"/>
                  <a:pt x="416" y="91"/>
                  <a:pt x="413" y="88"/>
                </a:cubicBezTo>
                <a:cubicBezTo>
                  <a:pt x="402" y="91"/>
                  <a:pt x="387" y="93"/>
                  <a:pt x="377" y="87"/>
                </a:cubicBezTo>
                <a:cubicBezTo>
                  <a:pt x="377" y="90"/>
                  <a:pt x="380" y="91"/>
                  <a:pt x="381" y="92"/>
                </a:cubicBezTo>
                <a:cubicBezTo>
                  <a:pt x="331" y="96"/>
                  <a:pt x="283" y="89"/>
                  <a:pt x="237" y="85"/>
                </a:cubicBezTo>
                <a:cubicBezTo>
                  <a:pt x="217" y="83"/>
                  <a:pt x="198" y="78"/>
                  <a:pt x="184" y="73"/>
                </a:cubicBezTo>
                <a:cubicBezTo>
                  <a:pt x="169" y="73"/>
                  <a:pt x="152" y="68"/>
                  <a:pt x="139" y="65"/>
                </a:cubicBezTo>
                <a:cubicBezTo>
                  <a:pt x="95" y="55"/>
                  <a:pt x="62" y="35"/>
                  <a:pt x="30" y="15"/>
                </a:cubicBezTo>
                <a:cubicBezTo>
                  <a:pt x="28" y="14"/>
                  <a:pt x="23" y="10"/>
                  <a:pt x="23" y="17"/>
                </a:cubicBezTo>
                <a:cubicBezTo>
                  <a:pt x="23" y="21"/>
                  <a:pt x="31" y="26"/>
                  <a:pt x="31" y="34"/>
                </a:cubicBezTo>
                <a:cubicBezTo>
                  <a:pt x="32" y="34"/>
                  <a:pt x="42" y="50"/>
                  <a:pt x="38" y="57"/>
                </a:cubicBezTo>
                <a:cubicBezTo>
                  <a:pt x="42" y="61"/>
                  <a:pt x="46" y="67"/>
                  <a:pt x="46" y="74"/>
                </a:cubicBezTo>
                <a:cubicBezTo>
                  <a:pt x="45" y="86"/>
                  <a:pt x="43" y="94"/>
                  <a:pt x="48" y="106"/>
                </a:cubicBezTo>
                <a:cubicBezTo>
                  <a:pt x="46" y="168"/>
                  <a:pt x="25" y="209"/>
                  <a:pt x="0" y="246"/>
                </a:cubicBezTo>
                <a:cubicBezTo>
                  <a:pt x="23" y="239"/>
                  <a:pt x="45" y="229"/>
                  <a:pt x="65" y="219"/>
                </a:cubicBezTo>
                <a:close/>
                <a:moveTo>
                  <a:pt x="43" y="224"/>
                </a:moveTo>
                <a:cubicBezTo>
                  <a:pt x="51" y="219"/>
                  <a:pt x="59" y="214"/>
                  <a:pt x="68" y="210"/>
                </a:cubicBezTo>
                <a:cubicBezTo>
                  <a:pt x="60" y="214"/>
                  <a:pt x="51" y="221"/>
                  <a:pt x="43" y="224"/>
                </a:cubicBezTo>
                <a:close/>
                <a:moveTo>
                  <a:pt x="70" y="209"/>
                </a:moveTo>
                <a:cubicBezTo>
                  <a:pt x="71" y="208"/>
                  <a:pt x="73" y="207"/>
                  <a:pt x="75" y="206"/>
                </a:cubicBezTo>
                <a:cubicBezTo>
                  <a:pt x="74" y="208"/>
                  <a:pt x="72" y="209"/>
                  <a:pt x="70" y="209"/>
                </a:cubicBezTo>
                <a:close/>
                <a:moveTo>
                  <a:pt x="203" y="174"/>
                </a:moveTo>
                <a:cubicBezTo>
                  <a:pt x="158" y="181"/>
                  <a:pt x="118" y="192"/>
                  <a:pt x="79" y="204"/>
                </a:cubicBezTo>
                <a:cubicBezTo>
                  <a:pt x="115" y="186"/>
                  <a:pt x="156" y="175"/>
                  <a:pt x="205" y="170"/>
                </a:cubicBezTo>
                <a:cubicBezTo>
                  <a:pt x="208" y="170"/>
                  <a:pt x="203" y="173"/>
                  <a:pt x="203" y="174"/>
                </a:cubicBezTo>
                <a:close/>
                <a:moveTo>
                  <a:pt x="97" y="181"/>
                </a:moveTo>
                <a:cubicBezTo>
                  <a:pt x="94" y="179"/>
                  <a:pt x="91" y="177"/>
                  <a:pt x="89" y="175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03"/>
                  <a:pt x="57" y="111"/>
                  <a:pt x="57" y="110"/>
                </a:cubicBezTo>
                <a:cubicBezTo>
                  <a:pt x="73" y="128"/>
                  <a:pt x="88" y="144"/>
                  <a:pt x="102" y="162"/>
                </a:cubicBezTo>
                <a:cubicBezTo>
                  <a:pt x="102" y="162"/>
                  <a:pt x="102" y="164"/>
                  <a:pt x="102" y="164"/>
                </a:cubicBezTo>
                <a:cubicBezTo>
                  <a:pt x="88" y="150"/>
                  <a:pt x="74" y="138"/>
                  <a:pt x="59" y="127"/>
                </a:cubicBezTo>
                <a:cubicBezTo>
                  <a:pt x="54" y="124"/>
                  <a:pt x="55" y="132"/>
                  <a:pt x="57" y="132"/>
                </a:cubicBezTo>
                <a:cubicBezTo>
                  <a:pt x="60" y="139"/>
                  <a:pt x="68" y="140"/>
                  <a:pt x="74" y="143"/>
                </a:cubicBezTo>
                <a:cubicBezTo>
                  <a:pt x="89" y="153"/>
                  <a:pt x="100" y="167"/>
                  <a:pt x="113" y="178"/>
                </a:cubicBezTo>
                <a:cubicBezTo>
                  <a:pt x="106" y="157"/>
                  <a:pt x="90" y="142"/>
                  <a:pt x="77" y="127"/>
                </a:cubicBezTo>
                <a:cubicBezTo>
                  <a:pt x="70" y="119"/>
                  <a:pt x="61" y="112"/>
                  <a:pt x="54" y="105"/>
                </a:cubicBezTo>
                <a:cubicBezTo>
                  <a:pt x="55" y="103"/>
                  <a:pt x="53" y="98"/>
                  <a:pt x="54" y="95"/>
                </a:cubicBezTo>
                <a:cubicBezTo>
                  <a:pt x="80" y="120"/>
                  <a:pt x="105" y="148"/>
                  <a:pt x="127" y="173"/>
                </a:cubicBezTo>
                <a:cubicBezTo>
                  <a:pt x="130" y="176"/>
                  <a:pt x="131" y="171"/>
                  <a:pt x="131" y="171"/>
                </a:cubicBezTo>
                <a:cubicBezTo>
                  <a:pt x="122" y="149"/>
                  <a:pt x="110" y="131"/>
                  <a:pt x="97" y="115"/>
                </a:cubicBezTo>
                <a:cubicBezTo>
                  <a:pt x="110" y="128"/>
                  <a:pt x="121" y="143"/>
                  <a:pt x="136" y="153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42" y="160"/>
                  <a:pt x="147" y="166"/>
                  <a:pt x="154" y="171"/>
                </a:cubicBezTo>
                <a:cubicBezTo>
                  <a:pt x="136" y="176"/>
                  <a:pt x="118" y="180"/>
                  <a:pt x="103" y="187"/>
                </a:cubicBezTo>
                <a:cubicBezTo>
                  <a:pt x="95" y="170"/>
                  <a:pt x="85" y="155"/>
                  <a:pt x="70" y="146"/>
                </a:cubicBezTo>
                <a:cubicBezTo>
                  <a:pt x="77" y="155"/>
                  <a:pt x="89" y="169"/>
                  <a:pt x="97" y="181"/>
                </a:cubicBezTo>
                <a:close/>
                <a:moveTo>
                  <a:pt x="123" y="163"/>
                </a:moveTo>
                <a:cubicBezTo>
                  <a:pt x="101" y="139"/>
                  <a:pt x="79" y="112"/>
                  <a:pt x="54" y="90"/>
                </a:cubicBezTo>
                <a:cubicBezTo>
                  <a:pt x="51" y="68"/>
                  <a:pt x="51" y="68"/>
                  <a:pt x="51" y="68"/>
                </a:cubicBezTo>
                <a:cubicBezTo>
                  <a:pt x="59" y="77"/>
                  <a:pt x="59" y="77"/>
                  <a:pt x="59" y="77"/>
                </a:cubicBezTo>
                <a:cubicBezTo>
                  <a:pt x="57" y="76"/>
                  <a:pt x="55" y="73"/>
                  <a:pt x="53" y="73"/>
                </a:cubicBezTo>
                <a:cubicBezTo>
                  <a:pt x="80" y="98"/>
                  <a:pt x="106" y="127"/>
                  <a:pt x="123" y="163"/>
                </a:cubicBezTo>
                <a:close/>
                <a:moveTo>
                  <a:pt x="174" y="164"/>
                </a:moveTo>
                <a:cubicBezTo>
                  <a:pt x="175" y="165"/>
                  <a:pt x="179" y="167"/>
                  <a:pt x="174" y="168"/>
                </a:cubicBezTo>
                <a:cubicBezTo>
                  <a:pt x="170" y="168"/>
                  <a:pt x="157" y="171"/>
                  <a:pt x="156" y="169"/>
                </a:cubicBezTo>
                <a:cubicBezTo>
                  <a:pt x="139" y="136"/>
                  <a:pt x="117" y="107"/>
                  <a:pt x="94" y="79"/>
                </a:cubicBezTo>
                <a:cubicBezTo>
                  <a:pt x="144" y="133"/>
                  <a:pt x="144" y="133"/>
                  <a:pt x="144" y="133"/>
                </a:cubicBezTo>
                <a:cubicBezTo>
                  <a:pt x="144" y="133"/>
                  <a:pt x="151" y="138"/>
                  <a:pt x="145" y="136"/>
                </a:cubicBezTo>
                <a:lnTo>
                  <a:pt x="174" y="164"/>
                </a:lnTo>
                <a:close/>
                <a:moveTo>
                  <a:pt x="124" y="89"/>
                </a:moveTo>
                <a:cubicBezTo>
                  <a:pt x="124" y="89"/>
                  <a:pt x="125" y="89"/>
                  <a:pt x="126" y="89"/>
                </a:cubicBezTo>
                <a:cubicBezTo>
                  <a:pt x="149" y="111"/>
                  <a:pt x="167" y="135"/>
                  <a:pt x="191" y="155"/>
                </a:cubicBezTo>
                <a:cubicBezTo>
                  <a:pt x="191" y="155"/>
                  <a:pt x="193" y="161"/>
                  <a:pt x="199" y="163"/>
                </a:cubicBezTo>
                <a:cubicBezTo>
                  <a:pt x="191" y="166"/>
                  <a:pt x="181" y="168"/>
                  <a:pt x="179" y="165"/>
                </a:cubicBezTo>
                <a:cubicBezTo>
                  <a:pt x="167" y="134"/>
                  <a:pt x="144" y="112"/>
                  <a:pt x="124" y="89"/>
                </a:cubicBezTo>
                <a:close/>
                <a:moveTo>
                  <a:pt x="211" y="172"/>
                </a:moveTo>
                <a:cubicBezTo>
                  <a:pt x="208" y="168"/>
                  <a:pt x="214" y="168"/>
                  <a:pt x="216" y="168"/>
                </a:cubicBezTo>
                <a:cubicBezTo>
                  <a:pt x="220" y="168"/>
                  <a:pt x="224" y="168"/>
                  <a:pt x="228" y="167"/>
                </a:cubicBezTo>
                <a:cubicBezTo>
                  <a:pt x="233" y="166"/>
                  <a:pt x="239" y="166"/>
                  <a:pt x="245" y="166"/>
                </a:cubicBezTo>
                <a:lnTo>
                  <a:pt x="211" y="172"/>
                </a:lnTo>
                <a:close/>
                <a:moveTo>
                  <a:pt x="248" y="166"/>
                </a:moveTo>
                <a:cubicBezTo>
                  <a:pt x="248" y="165"/>
                  <a:pt x="248" y="165"/>
                  <a:pt x="248" y="165"/>
                </a:cubicBezTo>
                <a:cubicBezTo>
                  <a:pt x="255" y="165"/>
                  <a:pt x="255" y="165"/>
                  <a:pt x="255" y="165"/>
                </a:cubicBezTo>
                <a:cubicBezTo>
                  <a:pt x="256" y="167"/>
                  <a:pt x="249" y="166"/>
                  <a:pt x="248" y="166"/>
                </a:cubicBezTo>
                <a:close/>
                <a:moveTo>
                  <a:pt x="313" y="165"/>
                </a:moveTo>
                <a:cubicBezTo>
                  <a:pt x="312" y="165"/>
                  <a:pt x="309" y="165"/>
                  <a:pt x="307" y="164"/>
                </a:cubicBezTo>
                <a:cubicBezTo>
                  <a:pt x="313" y="163"/>
                  <a:pt x="320" y="165"/>
                  <a:pt x="324" y="165"/>
                </a:cubicBezTo>
                <a:cubicBezTo>
                  <a:pt x="331" y="165"/>
                  <a:pt x="317" y="165"/>
                  <a:pt x="313" y="165"/>
                </a:cubicBezTo>
                <a:close/>
                <a:moveTo>
                  <a:pt x="329" y="159"/>
                </a:moveTo>
                <a:cubicBezTo>
                  <a:pt x="320" y="148"/>
                  <a:pt x="309" y="137"/>
                  <a:pt x="298" y="127"/>
                </a:cubicBezTo>
                <a:cubicBezTo>
                  <a:pt x="311" y="135"/>
                  <a:pt x="322" y="144"/>
                  <a:pt x="336" y="151"/>
                </a:cubicBezTo>
                <a:cubicBezTo>
                  <a:pt x="337" y="151"/>
                  <a:pt x="337" y="151"/>
                  <a:pt x="337" y="151"/>
                </a:cubicBezTo>
                <a:cubicBezTo>
                  <a:pt x="338" y="151"/>
                  <a:pt x="339" y="151"/>
                  <a:pt x="339" y="152"/>
                </a:cubicBezTo>
                <a:cubicBezTo>
                  <a:pt x="346" y="154"/>
                  <a:pt x="339" y="155"/>
                  <a:pt x="345" y="158"/>
                </a:cubicBezTo>
                <a:cubicBezTo>
                  <a:pt x="341" y="159"/>
                  <a:pt x="331" y="161"/>
                  <a:pt x="329" y="159"/>
                </a:cubicBezTo>
                <a:close/>
                <a:moveTo>
                  <a:pt x="334" y="165"/>
                </a:moveTo>
                <a:cubicBezTo>
                  <a:pt x="356" y="164"/>
                  <a:pt x="376" y="165"/>
                  <a:pt x="396" y="169"/>
                </a:cubicBezTo>
                <a:cubicBezTo>
                  <a:pt x="376" y="168"/>
                  <a:pt x="355" y="167"/>
                  <a:pt x="334" y="165"/>
                </a:cubicBezTo>
                <a:close/>
                <a:moveTo>
                  <a:pt x="387" y="157"/>
                </a:moveTo>
                <a:cubicBezTo>
                  <a:pt x="387" y="156"/>
                  <a:pt x="389" y="156"/>
                  <a:pt x="390" y="157"/>
                </a:cubicBezTo>
                <a:cubicBezTo>
                  <a:pt x="392" y="159"/>
                  <a:pt x="386" y="159"/>
                  <a:pt x="387" y="157"/>
                </a:cubicBezTo>
                <a:close/>
                <a:moveTo>
                  <a:pt x="421" y="245"/>
                </a:moveTo>
                <a:cubicBezTo>
                  <a:pt x="421" y="229"/>
                  <a:pt x="421" y="229"/>
                  <a:pt x="421" y="229"/>
                </a:cubicBezTo>
                <a:cubicBezTo>
                  <a:pt x="427" y="229"/>
                  <a:pt x="430" y="235"/>
                  <a:pt x="436" y="237"/>
                </a:cubicBezTo>
                <a:cubicBezTo>
                  <a:pt x="434" y="241"/>
                  <a:pt x="426" y="242"/>
                  <a:pt x="421" y="245"/>
                </a:cubicBezTo>
                <a:close/>
                <a:moveTo>
                  <a:pt x="421" y="224"/>
                </a:moveTo>
                <a:cubicBezTo>
                  <a:pt x="422" y="208"/>
                  <a:pt x="422" y="208"/>
                  <a:pt x="422" y="208"/>
                </a:cubicBezTo>
                <a:cubicBezTo>
                  <a:pt x="428" y="212"/>
                  <a:pt x="438" y="223"/>
                  <a:pt x="439" y="234"/>
                </a:cubicBezTo>
                <a:cubicBezTo>
                  <a:pt x="433" y="230"/>
                  <a:pt x="427" y="227"/>
                  <a:pt x="421" y="224"/>
                </a:cubicBezTo>
                <a:close/>
                <a:moveTo>
                  <a:pt x="488" y="200"/>
                </a:moveTo>
                <a:cubicBezTo>
                  <a:pt x="486" y="201"/>
                  <a:pt x="485" y="199"/>
                  <a:pt x="484" y="198"/>
                </a:cubicBezTo>
                <a:cubicBezTo>
                  <a:pt x="468" y="177"/>
                  <a:pt x="450" y="158"/>
                  <a:pt x="431" y="140"/>
                </a:cubicBezTo>
                <a:cubicBezTo>
                  <a:pt x="432" y="140"/>
                  <a:pt x="433" y="140"/>
                  <a:pt x="434" y="140"/>
                </a:cubicBezTo>
                <a:cubicBezTo>
                  <a:pt x="454" y="156"/>
                  <a:pt x="470" y="171"/>
                  <a:pt x="492" y="190"/>
                </a:cubicBezTo>
                <a:cubicBezTo>
                  <a:pt x="491" y="190"/>
                  <a:pt x="499" y="193"/>
                  <a:pt x="496" y="189"/>
                </a:cubicBezTo>
                <a:cubicBezTo>
                  <a:pt x="480" y="165"/>
                  <a:pt x="460" y="143"/>
                  <a:pt x="437" y="123"/>
                </a:cubicBezTo>
                <a:cubicBezTo>
                  <a:pt x="438" y="123"/>
                  <a:pt x="439" y="123"/>
                  <a:pt x="439" y="124"/>
                </a:cubicBezTo>
                <a:cubicBezTo>
                  <a:pt x="464" y="142"/>
                  <a:pt x="488" y="163"/>
                  <a:pt x="511" y="184"/>
                </a:cubicBezTo>
                <a:cubicBezTo>
                  <a:pt x="505" y="189"/>
                  <a:pt x="496" y="194"/>
                  <a:pt x="488" y="200"/>
                </a:cubicBezTo>
                <a:close/>
                <a:moveTo>
                  <a:pt x="514" y="181"/>
                </a:moveTo>
                <a:cubicBezTo>
                  <a:pt x="495" y="156"/>
                  <a:pt x="472" y="136"/>
                  <a:pt x="448" y="115"/>
                </a:cubicBezTo>
                <a:cubicBezTo>
                  <a:pt x="449" y="115"/>
                  <a:pt x="450" y="115"/>
                  <a:pt x="451" y="116"/>
                </a:cubicBezTo>
                <a:cubicBezTo>
                  <a:pt x="471" y="130"/>
                  <a:pt x="494" y="150"/>
                  <a:pt x="515" y="163"/>
                </a:cubicBezTo>
                <a:cubicBezTo>
                  <a:pt x="519" y="165"/>
                  <a:pt x="524" y="168"/>
                  <a:pt x="527" y="171"/>
                </a:cubicBezTo>
                <a:lnTo>
                  <a:pt x="514" y="181"/>
                </a:lnTo>
                <a:close/>
                <a:moveTo>
                  <a:pt x="558" y="148"/>
                </a:moveTo>
                <a:cubicBezTo>
                  <a:pt x="524" y="120"/>
                  <a:pt x="494" y="89"/>
                  <a:pt x="461" y="59"/>
                </a:cubicBezTo>
                <a:cubicBezTo>
                  <a:pt x="462" y="59"/>
                  <a:pt x="463" y="59"/>
                  <a:pt x="463" y="59"/>
                </a:cubicBezTo>
                <a:cubicBezTo>
                  <a:pt x="497" y="86"/>
                  <a:pt x="530" y="113"/>
                  <a:pt x="562" y="142"/>
                </a:cubicBezTo>
                <a:cubicBezTo>
                  <a:pt x="567" y="146"/>
                  <a:pt x="559" y="146"/>
                  <a:pt x="558" y="148"/>
                </a:cubicBezTo>
                <a:close/>
                <a:moveTo>
                  <a:pt x="431" y="16"/>
                </a:moveTo>
                <a:cubicBezTo>
                  <a:pt x="454" y="39"/>
                  <a:pt x="477" y="62"/>
                  <a:pt x="501" y="84"/>
                </a:cubicBezTo>
                <a:cubicBezTo>
                  <a:pt x="482" y="70"/>
                  <a:pt x="460" y="53"/>
                  <a:pt x="439" y="39"/>
                </a:cubicBezTo>
                <a:cubicBezTo>
                  <a:pt x="442" y="39"/>
                  <a:pt x="445" y="39"/>
                  <a:pt x="443" y="37"/>
                </a:cubicBezTo>
                <a:cubicBezTo>
                  <a:pt x="436" y="33"/>
                  <a:pt x="430" y="28"/>
                  <a:pt x="427" y="23"/>
                </a:cubicBezTo>
                <a:cubicBezTo>
                  <a:pt x="427" y="21"/>
                  <a:pt x="426" y="10"/>
                  <a:pt x="431" y="16"/>
                </a:cubicBezTo>
                <a:close/>
                <a:moveTo>
                  <a:pt x="425" y="48"/>
                </a:moveTo>
                <a:cubicBezTo>
                  <a:pt x="426" y="41"/>
                  <a:pt x="425" y="34"/>
                  <a:pt x="427" y="28"/>
                </a:cubicBezTo>
                <a:cubicBezTo>
                  <a:pt x="431" y="32"/>
                  <a:pt x="434" y="34"/>
                  <a:pt x="438" y="37"/>
                </a:cubicBezTo>
                <a:cubicBezTo>
                  <a:pt x="435" y="39"/>
                  <a:pt x="433" y="35"/>
                  <a:pt x="430" y="36"/>
                </a:cubicBezTo>
                <a:cubicBezTo>
                  <a:pt x="433" y="41"/>
                  <a:pt x="439" y="45"/>
                  <a:pt x="444" y="49"/>
                </a:cubicBezTo>
                <a:cubicBezTo>
                  <a:pt x="444" y="49"/>
                  <a:pt x="445" y="48"/>
                  <a:pt x="445" y="48"/>
                </a:cubicBezTo>
                <a:cubicBezTo>
                  <a:pt x="448" y="50"/>
                  <a:pt x="452" y="52"/>
                  <a:pt x="454" y="55"/>
                </a:cubicBezTo>
                <a:cubicBezTo>
                  <a:pt x="452" y="55"/>
                  <a:pt x="451" y="54"/>
                  <a:pt x="449" y="54"/>
                </a:cubicBezTo>
                <a:cubicBezTo>
                  <a:pt x="473" y="74"/>
                  <a:pt x="497" y="96"/>
                  <a:pt x="519" y="119"/>
                </a:cubicBezTo>
                <a:cubicBezTo>
                  <a:pt x="491" y="96"/>
                  <a:pt x="462" y="73"/>
                  <a:pt x="430" y="54"/>
                </a:cubicBezTo>
                <a:cubicBezTo>
                  <a:pt x="427" y="52"/>
                  <a:pt x="425" y="50"/>
                  <a:pt x="425" y="48"/>
                </a:cubicBezTo>
                <a:close/>
                <a:moveTo>
                  <a:pt x="417" y="96"/>
                </a:moveTo>
                <a:cubicBezTo>
                  <a:pt x="419" y="96"/>
                  <a:pt x="422" y="97"/>
                  <a:pt x="421" y="93"/>
                </a:cubicBezTo>
                <a:cubicBezTo>
                  <a:pt x="426" y="95"/>
                  <a:pt x="425" y="88"/>
                  <a:pt x="421" y="90"/>
                </a:cubicBezTo>
                <a:cubicBezTo>
                  <a:pt x="423" y="81"/>
                  <a:pt x="426" y="71"/>
                  <a:pt x="425" y="60"/>
                </a:cubicBezTo>
                <a:cubicBezTo>
                  <a:pt x="428" y="62"/>
                  <a:pt x="429" y="65"/>
                  <a:pt x="433" y="66"/>
                </a:cubicBezTo>
                <a:cubicBezTo>
                  <a:pt x="431" y="64"/>
                  <a:pt x="434" y="64"/>
                  <a:pt x="435" y="65"/>
                </a:cubicBezTo>
                <a:cubicBezTo>
                  <a:pt x="433" y="60"/>
                  <a:pt x="428" y="63"/>
                  <a:pt x="427" y="57"/>
                </a:cubicBezTo>
                <a:cubicBezTo>
                  <a:pt x="461" y="75"/>
                  <a:pt x="490" y="100"/>
                  <a:pt x="519" y="123"/>
                </a:cubicBezTo>
                <a:cubicBezTo>
                  <a:pt x="531" y="132"/>
                  <a:pt x="544" y="141"/>
                  <a:pt x="555" y="151"/>
                </a:cubicBezTo>
                <a:cubicBezTo>
                  <a:pt x="552" y="155"/>
                  <a:pt x="548" y="152"/>
                  <a:pt x="547" y="151"/>
                </a:cubicBezTo>
                <a:cubicBezTo>
                  <a:pt x="529" y="139"/>
                  <a:pt x="512" y="125"/>
                  <a:pt x="495" y="112"/>
                </a:cubicBezTo>
                <a:cubicBezTo>
                  <a:pt x="508" y="127"/>
                  <a:pt x="526" y="141"/>
                  <a:pt x="542" y="152"/>
                </a:cubicBezTo>
                <a:cubicBezTo>
                  <a:pt x="542" y="152"/>
                  <a:pt x="543" y="153"/>
                  <a:pt x="544" y="153"/>
                </a:cubicBezTo>
                <a:cubicBezTo>
                  <a:pt x="544" y="155"/>
                  <a:pt x="550" y="153"/>
                  <a:pt x="548" y="156"/>
                </a:cubicBezTo>
                <a:cubicBezTo>
                  <a:pt x="545" y="161"/>
                  <a:pt x="538" y="163"/>
                  <a:pt x="533" y="167"/>
                </a:cubicBezTo>
                <a:cubicBezTo>
                  <a:pt x="521" y="155"/>
                  <a:pt x="506" y="142"/>
                  <a:pt x="493" y="130"/>
                </a:cubicBezTo>
                <a:cubicBezTo>
                  <a:pt x="505" y="136"/>
                  <a:pt x="517" y="147"/>
                  <a:pt x="529" y="154"/>
                </a:cubicBezTo>
                <a:cubicBezTo>
                  <a:pt x="531" y="156"/>
                  <a:pt x="528" y="151"/>
                  <a:pt x="527" y="149"/>
                </a:cubicBezTo>
                <a:cubicBezTo>
                  <a:pt x="496" y="122"/>
                  <a:pt x="468" y="92"/>
                  <a:pt x="436" y="68"/>
                </a:cubicBezTo>
                <a:cubicBezTo>
                  <a:pt x="435" y="67"/>
                  <a:pt x="434" y="67"/>
                  <a:pt x="433" y="68"/>
                </a:cubicBezTo>
                <a:cubicBezTo>
                  <a:pt x="455" y="87"/>
                  <a:pt x="477" y="107"/>
                  <a:pt x="498" y="128"/>
                </a:cubicBezTo>
                <a:cubicBezTo>
                  <a:pt x="476" y="112"/>
                  <a:pt x="454" y="95"/>
                  <a:pt x="429" y="80"/>
                </a:cubicBezTo>
                <a:cubicBezTo>
                  <a:pt x="428" y="79"/>
                  <a:pt x="423" y="82"/>
                  <a:pt x="426" y="84"/>
                </a:cubicBezTo>
                <a:cubicBezTo>
                  <a:pt x="460" y="107"/>
                  <a:pt x="498" y="138"/>
                  <a:pt x="524" y="165"/>
                </a:cubicBezTo>
                <a:cubicBezTo>
                  <a:pt x="503" y="150"/>
                  <a:pt x="503" y="150"/>
                  <a:pt x="503" y="150"/>
                </a:cubicBezTo>
                <a:cubicBezTo>
                  <a:pt x="478" y="131"/>
                  <a:pt x="454" y="110"/>
                  <a:pt x="424" y="97"/>
                </a:cubicBezTo>
                <a:cubicBezTo>
                  <a:pt x="424" y="104"/>
                  <a:pt x="445" y="112"/>
                  <a:pt x="442" y="114"/>
                </a:cubicBezTo>
                <a:cubicBezTo>
                  <a:pt x="457" y="129"/>
                  <a:pt x="475" y="143"/>
                  <a:pt x="490" y="160"/>
                </a:cubicBezTo>
                <a:cubicBezTo>
                  <a:pt x="470" y="142"/>
                  <a:pt x="450" y="125"/>
                  <a:pt x="426" y="110"/>
                </a:cubicBezTo>
                <a:cubicBezTo>
                  <a:pt x="423" y="108"/>
                  <a:pt x="418" y="105"/>
                  <a:pt x="413" y="105"/>
                </a:cubicBezTo>
                <a:cubicBezTo>
                  <a:pt x="408" y="106"/>
                  <a:pt x="402" y="101"/>
                  <a:pt x="397" y="97"/>
                </a:cubicBezTo>
                <a:cubicBezTo>
                  <a:pt x="403" y="96"/>
                  <a:pt x="410" y="95"/>
                  <a:pt x="417" y="96"/>
                </a:cubicBezTo>
                <a:close/>
                <a:moveTo>
                  <a:pt x="426" y="118"/>
                </a:moveTo>
                <a:cubicBezTo>
                  <a:pt x="428" y="120"/>
                  <a:pt x="433" y="121"/>
                  <a:pt x="433" y="124"/>
                </a:cubicBezTo>
                <a:cubicBezTo>
                  <a:pt x="452" y="141"/>
                  <a:pt x="472" y="160"/>
                  <a:pt x="487" y="181"/>
                </a:cubicBezTo>
                <a:cubicBezTo>
                  <a:pt x="466" y="163"/>
                  <a:pt x="443" y="141"/>
                  <a:pt x="419" y="124"/>
                </a:cubicBezTo>
                <a:cubicBezTo>
                  <a:pt x="422" y="124"/>
                  <a:pt x="424" y="127"/>
                  <a:pt x="428" y="125"/>
                </a:cubicBezTo>
                <a:cubicBezTo>
                  <a:pt x="413" y="116"/>
                  <a:pt x="398" y="106"/>
                  <a:pt x="384" y="97"/>
                </a:cubicBezTo>
                <a:cubicBezTo>
                  <a:pt x="399" y="102"/>
                  <a:pt x="413" y="111"/>
                  <a:pt x="426" y="118"/>
                </a:cubicBezTo>
                <a:close/>
                <a:moveTo>
                  <a:pt x="405" y="116"/>
                </a:moveTo>
                <a:cubicBezTo>
                  <a:pt x="403" y="121"/>
                  <a:pt x="399" y="113"/>
                  <a:pt x="398" y="112"/>
                </a:cubicBezTo>
                <a:cubicBezTo>
                  <a:pt x="397" y="112"/>
                  <a:pt x="397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09"/>
                  <a:pt x="402" y="114"/>
                  <a:pt x="405" y="116"/>
                </a:cubicBezTo>
                <a:close/>
                <a:moveTo>
                  <a:pt x="361" y="105"/>
                </a:moveTo>
                <a:cubicBezTo>
                  <a:pt x="374" y="117"/>
                  <a:pt x="387" y="129"/>
                  <a:pt x="398" y="143"/>
                </a:cubicBezTo>
                <a:cubicBezTo>
                  <a:pt x="346" y="102"/>
                  <a:pt x="346" y="102"/>
                  <a:pt x="346" y="102"/>
                </a:cubicBezTo>
                <a:cubicBezTo>
                  <a:pt x="345" y="101"/>
                  <a:pt x="343" y="101"/>
                  <a:pt x="342" y="100"/>
                </a:cubicBezTo>
                <a:cubicBezTo>
                  <a:pt x="347" y="97"/>
                  <a:pt x="357" y="101"/>
                  <a:pt x="361" y="105"/>
                </a:cubicBezTo>
                <a:close/>
                <a:moveTo>
                  <a:pt x="334" y="98"/>
                </a:moveTo>
                <a:cubicBezTo>
                  <a:pt x="334" y="101"/>
                  <a:pt x="336" y="103"/>
                  <a:pt x="338" y="105"/>
                </a:cubicBezTo>
                <a:cubicBezTo>
                  <a:pt x="342" y="111"/>
                  <a:pt x="347" y="108"/>
                  <a:pt x="352" y="112"/>
                </a:cubicBezTo>
                <a:cubicBezTo>
                  <a:pt x="411" y="158"/>
                  <a:pt x="411" y="158"/>
                  <a:pt x="411" y="158"/>
                </a:cubicBezTo>
                <a:cubicBezTo>
                  <a:pt x="412" y="158"/>
                  <a:pt x="419" y="161"/>
                  <a:pt x="416" y="158"/>
                </a:cubicBezTo>
                <a:cubicBezTo>
                  <a:pt x="403" y="143"/>
                  <a:pt x="390" y="128"/>
                  <a:pt x="376" y="115"/>
                </a:cubicBezTo>
                <a:cubicBezTo>
                  <a:pt x="375" y="114"/>
                  <a:pt x="371" y="109"/>
                  <a:pt x="372" y="110"/>
                </a:cubicBezTo>
                <a:cubicBezTo>
                  <a:pt x="410" y="133"/>
                  <a:pt x="410" y="133"/>
                  <a:pt x="410" y="133"/>
                </a:cubicBezTo>
                <a:cubicBezTo>
                  <a:pt x="397" y="121"/>
                  <a:pt x="379" y="109"/>
                  <a:pt x="363" y="99"/>
                </a:cubicBezTo>
                <a:cubicBezTo>
                  <a:pt x="368" y="99"/>
                  <a:pt x="374" y="98"/>
                  <a:pt x="377" y="100"/>
                </a:cubicBezTo>
                <a:cubicBezTo>
                  <a:pt x="393" y="111"/>
                  <a:pt x="405" y="123"/>
                  <a:pt x="417" y="137"/>
                </a:cubicBezTo>
                <a:cubicBezTo>
                  <a:pt x="410" y="135"/>
                  <a:pt x="410" y="135"/>
                  <a:pt x="410" y="135"/>
                </a:cubicBezTo>
                <a:cubicBezTo>
                  <a:pt x="413" y="137"/>
                  <a:pt x="416" y="138"/>
                  <a:pt x="418" y="141"/>
                </a:cubicBezTo>
                <a:cubicBezTo>
                  <a:pt x="419" y="142"/>
                  <a:pt x="423" y="143"/>
                  <a:pt x="422" y="140"/>
                </a:cubicBezTo>
                <a:cubicBezTo>
                  <a:pt x="421" y="136"/>
                  <a:pt x="416" y="134"/>
                  <a:pt x="415" y="129"/>
                </a:cubicBezTo>
                <a:cubicBezTo>
                  <a:pt x="418" y="128"/>
                  <a:pt x="420" y="132"/>
                  <a:pt x="421" y="134"/>
                </a:cubicBezTo>
                <a:cubicBezTo>
                  <a:pt x="421" y="135"/>
                  <a:pt x="421" y="135"/>
                  <a:pt x="421" y="135"/>
                </a:cubicBezTo>
                <a:cubicBezTo>
                  <a:pt x="441" y="153"/>
                  <a:pt x="459" y="171"/>
                  <a:pt x="475" y="192"/>
                </a:cubicBezTo>
                <a:cubicBezTo>
                  <a:pt x="476" y="193"/>
                  <a:pt x="479" y="194"/>
                  <a:pt x="478" y="197"/>
                </a:cubicBezTo>
                <a:cubicBezTo>
                  <a:pt x="478" y="193"/>
                  <a:pt x="472" y="196"/>
                  <a:pt x="475" y="192"/>
                </a:cubicBezTo>
                <a:cubicBezTo>
                  <a:pt x="421" y="150"/>
                  <a:pt x="421" y="150"/>
                  <a:pt x="421" y="150"/>
                </a:cubicBezTo>
                <a:cubicBezTo>
                  <a:pt x="419" y="148"/>
                  <a:pt x="412" y="146"/>
                  <a:pt x="414" y="150"/>
                </a:cubicBezTo>
                <a:cubicBezTo>
                  <a:pt x="416" y="155"/>
                  <a:pt x="421" y="161"/>
                  <a:pt x="426" y="163"/>
                </a:cubicBezTo>
                <a:cubicBezTo>
                  <a:pt x="429" y="164"/>
                  <a:pt x="429" y="162"/>
                  <a:pt x="428" y="160"/>
                </a:cubicBezTo>
                <a:cubicBezTo>
                  <a:pt x="468" y="191"/>
                  <a:pt x="468" y="191"/>
                  <a:pt x="468" y="191"/>
                </a:cubicBezTo>
                <a:cubicBezTo>
                  <a:pt x="473" y="194"/>
                  <a:pt x="478" y="199"/>
                  <a:pt x="483" y="204"/>
                </a:cubicBezTo>
                <a:cubicBezTo>
                  <a:pt x="470" y="213"/>
                  <a:pt x="454" y="223"/>
                  <a:pt x="442" y="232"/>
                </a:cubicBezTo>
                <a:cubicBezTo>
                  <a:pt x="438" y="220"/>
                  <a:pt x="432" y="211"/>
                  <a:pt x="422" y="204"/>
                </a:cubicBezTo>
                <a:cubicBezTo>
                  <a:pt x="428" y="205"/>
                  <a:pt x="428" y="205"/>
                  <a:pt x="428" y="205"/>
                </a:cubicBezTo>
                <a:cubicBezTo>
                  <a:pt x="424" y="201"/>
                  <a:pt x="424" y="201"/>
                  <a:pt x="424" y="201"/>
                </a:cubicBezTo>
                <a:cubicBezTo>
                  <a:pt x="426" y="201"/>
                  <a:pt x="433" y="206"/>
                  <a:pt x="428" y="206"/>
                </a:cubicBezTo>
                <a:cubicBezTo>
                  <a:pt x="435" y="211"/>
                  <a:pt x="441" y="218"/>
                  <a:pt x="449" y="221"/>
                </a:cubicBezTo>
                <a:cubicBezTo>
                  <a:pt x="448" y="208"/>
                  <a:pt x="434" y="200"/>
                  <a:pt x="430" y="189"/>
                </a:cubicBezTo>
                <a:cubicBezTo>
                  <a:pt x="433" y="190"/>
                  <a:pt x="441" y="194"/>
                  <a:pt x="445" y="198"/>
                </a:cubicBezTo>
                <a:cubicBezTo>
                  <a:pt x="445" y="199"/>
                  <a:pt x="446" y="199"/>
                  <a:pt x="446" y="199"/>
                </a:cubicBezTo>
                <a:cubicBezTo>
                  <a:pt x="451" y="204"/>
                  <a:pt x="455" y="210"/>
                  <a:pt x="462" y="213"/>
                </a:cubicBezTo>
                <a:cubicBezTo>
                  <a:pt x="461" y="216"/>
                  <a:pt x="466" y="215"/>
                  <a:pt x="466" y="213"/>
                </a:cubicBezTo>
                <a:cubicBezTo>
                  <a:pt x="462" y="197"/>
                  <a:pt x="438" y="173"/>
                  <a:pt x="434" y="169"/>
                </a:cubicBezTo>
                <a:cubicBezTo>
                  <a:pt x="433" y="168"/>
                  <a:pt x="426" y="165"/>
                  <a:pt x="428" y="167"/>
                </a:cubicBezTo>
                <a:cubicBezTo>
                  <a:pt x="439" y="178"/>
                  <a:pt x="451" y="191"/>
                  <a:pt x="459" y="206"/>
                </a:cubicBezTo>
                <a:cubicBezTo>
                  <a:pt x="451" y="200"/>
                  <a:pt x="444" y="191"/>
                  <a:pt x="435" y="187"/>
                </a:cubicBezTo>
                <a:cubicBezTo>
                  <a:pt x="429" y="184"/>
                  <a:pt x="423" y="177"/>
                  <a:pt x="424" y="169"/>
                </a:cubicBezTo>
                <a:cubicBezTo>
                  <a:pt x="424" y="168"/>
                  <a:pt x="417" y="164"/>
                  <a:pt x="420" y="168"/>
                </a:cubicBezTo>
                <a:cubicBezTo>
                  <a:pt x="418" y="167"/>
                  <a:pt x="410" y="166"/>
                  <a:pt x="408" y="165"/>
                </a:cubicBezTo>
                <a:cubicBezTo>
                  <a:pt x="386" y="151"/>
                  <a:pt x="371" y="129"/>
                  <a:pt x="352" y="112"/>
                </a:cubicBezTo>
                <a:cubicBezTo>
                  <a:pt x="351" y="112"/>
                  <a:pt x="350" y="113"/>
                  <a:pt x="353" y="115"/>
                </a:cubicBezTo>
                <a:cubicBezTo>
                  <a:pt x="355" y="116"/>
                  <a:pt x="351" y="117"/>
                  <a:pt x="350" y="116"/>
                </a:cubicBezTo>
                <a:cubicBezTo>
                  <a:pt x="361" y="127"/>
                  <a:pt x="376" y="139"/>
                  <a:pt x="384" y="153"/>
                </a:cubicBezTo>
                <a:cubicBezTo>
                  <a:pt x="360" y="134"/>
                  <a:pt x="335" y="115"/>
                  <a:pt x="304" y="100"/>
                </a:cubicBezTo>
                <a:cubicBezTo>
                  <a:pt x="304" y="100"/>
                  <a:pt x="299" y="101"/>
                  <a:pt x="301" y="102"/>
                </a:cubicBezTo>
                <a:cubicBezTo>
                  <a:pt x="332" y="115"/>
                  <a:pt x="356" y="137"/>
                  <a:pt x="383" y="156"/>
                </a:cubicBezTo>
                <a:cubicBezTo>
                  <a:pt x="383" y="156"/>
                  <a:pt x="381" y="155"/>
                  <a:pt x="380" y="155"/>
                </a:cubicBezTo>
                <a:cubicBezTo>
                  <a:pt x="390" y="163"/>
                  <a:pt x="390" y="163"/>
                  <a:pt x="390" y="163"/>
                </a:cubicBezTo>
                <a:cubicBezTo>
                  <a:pt x="360" y="159"/>
                  <a:pt x="360" y="159"/>
                  <a:pt x="360" y="159"/>
                </a:cubicBezTo>
                <a:cubicBezTo>
                  <a:pt x="341" y="142"/>
                  <a:pt x="320" y="125"/>
                  <a:pt x="299" y="109"/>
                </a:cubicBezTo>
                <a:cubicBezTo>
                  <a:pt x="323" y="124"/>
                  <a:pt x="349" y="139"/>
                  <a:pt x="372" y="157"/>
                </a:cubicBezTo>
                <a:cubicBezTo>
                  <a:pt x="373" y="157"/>
                  <a:pt x="379" y="158"/>
                  <a:pt x="377" y="157"/>
                </a:cubicBezTo>
                <a:cubicBezTo>
                  <a:pt x="348" y="135"/>
                  <a:pt x="317" y="115"/>
                  <a:pt x="285" y="96"/>
                </a:cubicBezTo>
                <a:cubicBezTo>
                  <a:pt x="302" y="98"/>
                  <a:pt x="318" y="98"/>
                  <a:pt x="334" y="98"/>
                </a:cubicBezTo>
                <a:close/>
                <a:moveTo>
                  <a:pt x="423" y="198"/>
                </a:moveTo>
                <a:cubicBezTo>
                  <a:pt x="424" y="187"/>
                  <a:pt x="424" y="187"/>
                  <a:pt x="424" y="187"/>
                </a:cubicBezTo>
                <a:cubicBezTo>
                  <a:pt x="432" y="195"/>
                  <a:pt x="438" y="205"/>
                  <a:pt x="443" y="214"/>
                </a:cubicBezTo>
                <a:cubicBezTo>
                  <a:pt x="437" y="209"/>
                  <a:pt x="431" y="202"/>
                  <a:pt x="423" y="198"/>
                </a:cubicBezTo>
                <a:close/>
                <a:moveTo>
                  <a:pt x="281" y="100"/>
                </a:moveTo>
                <a:cubicBezTo>
                  <a:pt x="283" y="104"/>
                  <a:pt x="289" y="104"/>
                  <a:pt x="292" y="107"/>
                </a:cubicBezTo>
                <a:cubicBezTo>
                  <a:pt x="293" y="107"/>
                  <a:pt x="293" y="107"/>
                  <a:pt x="293" y="107"/>
                </a:cubicBezTo>
                <a:cubicBezTo>
                  <a:pt x="295" y="107"/>
                  <a:pt x="297" y="109"/>
                  <a:pt x="298" y="112"/>
                </a:cubicBezTo>
                <a:cubicBezTo>
                  <a:pt x="354" y="158"/>
                  <a:pt x="354" y="158"/>
                  <a:pt x="354" y="158"/>
                </a:cubicBezTo>
                <a:cubicBezTo>
                  <a:pt x="320" y="139"/>
                  <a:pt x="290" y="116"/>
                  <a:pt x="259" y="94"/>
                </a:cubicBezTo>
                <a:cubicBezTo>
                  <a:pt x="268" y="93"/>
                  <a:pt x="277" y="93"/>
                  <a:pt x="281" y="100"/>
                </a:cubicBezTo>
                <a:close/>
                <a:moveTo>
                  <a:pt x="251" y="94"/>
                </a:moveTo>
                <a:cubicBezTo>
                  <a:pt x="277" y="111"/>
                  <a:pt x="299" y="131"/>
                  <a:pt x="319" y="153"/>
                </a:cubicBezTo>
                <a:cubicBezTo>
                  <a:pt x="290" y="132"/>
                  <a:pt x="263" y="109"/>
                  <a:pt x="232" y="91"/>
                </a:cubicBezTo>
                <a:cubicBezTo>
                  <a:pt x="238" y="91"/>
                  <a:pt x="245" y="91"/>
                  <a:pt x="251" y="94"/>
                </a:cubicBezTo>
                <a:close/>
                <a:moveTo>
                  <a:pt x="306" y="149"/>
                </a:moveTo>
                <a:cubicBezTo>
                  <a:pt x="307" y="148"/>
                  <a:pt x="307" y="148"/>
                  <a:pt x="307" y="148"/>
                </a:cubicBezTo>
                <a:cubicBezTo>
                  <a:pt x="315" y="150"/>
                  <a:pt x="314" y="156"/>
                  <a:pt x="320" y="159"/>
                </a:cubicBezTo>
                <a:cubicBezTo>
                  <a:pt x="315" y="159"/>
                  <a:pt x="306" y="160"/>
                  <a:pt x="304" y="158"/>
                </a:cubicBezTo>
                <a:cubicBezTo>
                  <a:pt x="282" y="135"/>
                  <a:pt x="256" y="114"/>
                  <a:pt x="230" y="95"/>
                </a:cubicBezTo>
                <a:cubicBezTo>
                  <a:pt x="257" y="110"/>
                  <a:pt x="281" y="131"/>
                  <a:pt x="306" y="149"/>
                </a:cubicBezTo>
                <a:close/>
                <a:moveTo>
                  <a:pt x="228" y="96"/>
                </a:moveTo>
                <a:cubicBezTo>
                  <a:pt x="227" y="97"/>
                  <a:pt x="226" y="96"/>
                  <a:pt x="225" y="95"/>
                </a:cubicBezTo>
                <a:cubicBezTo>
                  <a:pt x="224" y="93"/>
                  <a:pt x="228" y="95"/>
                  <a:pt x="228" y="96"/>
                </a:cubicBezTo>
                <a:close/>
                <a:moveTo>
                  <a:pt x="295" y="158"/>
                </a:moveTo>
                <a:cubicBezTo>
                  <a:pt x="258" y="159"/>
                  <a:pt x="258" y="159"/>
                  <a:pt x="258" y="159"/>
                </a:cubicBezTo>
                <a:cubicBezTo>
                  <a:pt x="250" y="148"/>
                  <a:pt x="240" y="139"/>
                  <a:pt x="231" y="129"/>
                </a:cubicBezTo>
                <a:cubicBezTo>
                  <a:pt x="237" y="131"/>
                  <a:pt x="242" y="137"/>
                  <a:pt x="248" y="140"/>
                </a:cubicBezTo>
                <a:cubicBezTo>
                  <a:pt x="257" y="145"/>
                  <a:pt x="263" y="153"/>
                  <a:pt x="274" y="157"/>
                </a:cubicBezTo>
                <a:cubicBezTo>
                  <a:pt x="277" y="159"/>
                  <a:pt x="276" y="153"/>
                  <a:pt x="275" y="152"/>
                </a:cubicBezTo>
                <a:cubicBezTo>
                  <a:pt x="254" y="127"/>
                  <a:pt x="229" y="106"/>
                  <a:pt x="204" y="85"/>
                </a:cubicBezTo>
                <a:cubicBezTo>
                  <a:pt x="236" y="107"/>
                  <a:pt x="265" y="133"/>
                  <a:pt x="295" y="158"/>
                </a:cubicBezTo>
                <a:close/>
                <a:moveTo>
                  <a:pt x="185" y="82"/>
                </a:moveTo>
                <a:cubicBezTo>
                  <a:pt x="194" y="85"/>
                  <a:pt x="203" y="85"/>
                  <a:pt x="207" y="92"/>
                </a:cubicBezTo>
                <a:cubicBezTo>
                  <a:pt x="204" y="92"/>
                  <a:pt x="204" y="92"/>
                  <a:pt x="204" y="92"/>
                </a:cubicBezTo>
                <a:cubicBezTo>
                  <a:pt x="227" y="109"/>
                  <a:pt x="248" y="128"/>
                  <a:pt x="267" y="149"/>
                </a:cubicBezTo>
                <a:cubicBezTo>
                  <a:pt x="237" y="129"/>
                  <a:pt x="211" y="103"/>
                  <a:pt x="182" y="82"/>
                </a:cubicBezTo>
                <a:cubicBezTo>
                  <a:pt x="183" y="82"/>
                  <a:pt x="185" y="82"/>
                  <a:pt x="185" y="82"/>
                </a:cubicBezTo>
                <a:close/>
                <a:moveTo>
                  <a:pt x="188" y="92"/>
                </a:moveTo>
                <a:cubicBezTo>
                  <a:pt x="187" y="93"/>
                  <a:pt x="187" y="93"/>
                  <a:pt x="188" y="94"/>
                </a:cubicBezTo>
                <a:cubicBezTo>
                  <a:pt x="209" y="111"/>
                  <a:pt x="228" y="130"/>
                  <a:pt x="246" y="149"/>
                </a:cubicBezTo>
                <a:cubicBezTo>
                  <a:pt x="246" y="150"/>
                  <a:pt x="246" y="152"/>
                  <a:pt x="246" y="152"/>
                </a:cubicBezTo>
                <a:cubicBezTo>
                  <a:pt x="217" y="127"/>
                  <a:pt x="190" y="101"/>
                  <a:pt x="161" y="76"/>
                </a:cubicBezTo>
                <a:cubicBezTo>
                  <a:pt x="171" y="80"/>
                  <a:pt x="180" y="87"/>
                  <a:pt x="188" y="92"/>
                </a:cubicBezTo>
                <a:close/>
                <a:moveTo>
                  <a:pt x="234" y="147"/>
                </a:moveTo>
                <a:cubicBezTo>
                  <a:pt x="236" y="149"/>
                  <a:pt x="241" y="151"/>
                  <a:pt x="243" y="152"/>
                </a:cubicBezTo>
                <a:cubicBezTo>
                  <a:pt x="240" y="154"/>
                  <a:pt x="248" y="157"/>
                  <a:pt x="247" y="158"/>
                </a:cubicBezTo>
                <a:cubicBezTo>
                  <a:pt x="236" y="163"/>
                  <a:pt x="227" y="161"/>
                  <a:pt x="224" y="153"/>
                </a:cubicBezTo>
                <a:cubicBezTo>
                  <a:pt x="201" y="124"/>
                  <a:pt x="175" y="98"/>
                  <a:pt x="149" y="73"/>
                </a:cubicBezTo>
                <a:cubicBezTo>
                  <a:pt x="178" y="96"/>
                  <a:pt x="206" y="122"/>
                  <a:pt x="234" y="147"/>
                </a:cubicBezTo>
                <a:close/>
                <a:moveTo>
                  <a:pt x="149" y="77"/>
                </a:moveTo>
                <a:cubicBezTo>
                  <a:pt x="169" y="99"/>
                  <a:pt x="192" y="118"/>
                  <a:pt x="210" y="141"/>
                </a:cubicBezTo>
                <a:cubicBezTo>
                  <a:pt x="210" y="141"/>
                  <a:pt x="210" y="142"/>
                  <a:pt x="210" y="143"/>
                </a:cubicBezTo>
                <a:cubicBezTo>
                  <a:pt x="187" y="118"/>
                  <a:pt x="164" y="93"/>
                  <a:pt x="137" y="72"/>
                </a:cubicBezTo>
                <a:cubicBezTo>
                  <a:pt x="142" y="75"/>
                  <a:pt x="145" y="72"/>
                  <a:pt x="149" y="77"/>
                </a:cubicBezTo>
                <a:close/>
                <a:moveTo>
                  <a:pt x="122" y="66"/>
                </a:moveTo>
                <a:cubicBezTo>
                  <a:pt x="161" y="93"/>
                  <a:pt x="191" y="128"/>
                  <a:pt x="223" y="161"/>
                </a:cubicBezTo>
                <a:cubicBezTo>
                  <a:pt x="217" y="163"/>
                  <a:pt x="208" y="163"/>
                  <a:pt x="207" y="162"/>
                </a:cubicBezTo>
                <a:cubicBezTo>
                  <a:pt x="183" y="129"/>
                  <a:pt x="158" y="99"/>
                  <a:pt x="127" y="76"/>
                </a:cubicBezTo>
                <a:cubicBezTo>
                  <a:pt x="154" y="103"/>
                  <a:pt x="181" y="130"/>
                  <a:pt x="202" y="163"/>
                </a:cubicBezTo>
                <a:cubicBezTo>
                  <a:pt x="169" y="128"/>
                  <a:pt x="135" y="90"/>
                  <a:pt x="98" y="59"/>
                </a:cubicBezTo>
                <a:cubicBezTo>
                  <a:pt x="106" y="60"/>
                  <a:pt x="113" y="64"/>
                  <a:pt x="118" y="69"/>
                </a:cubicBezTo>
                <a:cubicBezTo>
                  <a:pt x="115" y="64"/>
                  <a:pt x="121" y="66"/>
                  <a:pt x="122" y="66"/>
                </a:cubicBezTo>
                <a:close/>
                <a:moveTo>
                  <a:pt x="79" y="52"/>
                </a:moveTo>
                <a:cubicBezTo>
                  <a:pt x="80" y="52"/>
                  <a:pt x="80" y="52"/>
                  <a:pt x="80" y="52"/>
                </a:cubicBezTo>
                <a:cubicBezTo>
                  <a:pt x="88" y="53"/>
                  <a:pt x="89" y="61"/>
                  <a:pt x="94" y="66"/>
                </a:cubicBezTo>
                <a:cubicBezTo>
                  <a:pt x="122" y="91"/>
                  <a:pt x="147" y="118"/>
                  <a:pt x="167" y="151"/>
                </a:cubicBezTo>
                <a:cubicBezTo>
                  <a:pt x="131" y="116"/>
                  <a:pt x="99" y="75"/>
                  <a:pt x="62" y="42"/>
                </a:cubicBezTo>
                <a:cubicBezTo>
                  <a:pt x="68" y="44"/>
                  <a:pt x="74" y="48"/>
                  <a:pt x="79" y="52"/>
                </a:cubicBezTo>
                <a:close/>
                <a:moveTo>
                  <a:pt x="37" y="27"/>
                </a:moveTo>
                <a:cubicBezTo>
                  <a:pt x="51" y="37"/>
                  <a:pt x="65" y="49"/>
                  <a:pt x="76" y="63"/>
                </a:cubicBezTo>
                <a:cubicBezTo>
                  <a:pt x="64" y="54"/>
                  <a:pt x="50" y="41"/>
                  <a:pt x="40" y="33"/>
                </a:cubicBezTo>
                <a:cubicBezTo>
                  <a:pt x="37" y="31"/>
                  <a:pt x="38" y="29"/>
                  <a:pt x="37" y="27"/>
                </a:cubicBezTo>
                <a:close/>
                <a:moveTo>
                  <a:pt x="41" y="41"/>
                </a:moveTo>
                <a:cubicBezTo>
                  <a:pt x="58" y="53"/>
                  <a:pt x="75" y="67"/>
                  <a:pt x="88" y="84"/>
                </a:cubicBezTo>
                <a:cubicBezTo>
                  <a:pt x="88" y="84"/>
                  <a:pt x="88" y="85"/>
                  <a:pt x="88" y="86"/>
                </a:cubicBezTo>
                <a:cubicBezTo>
                  <a:pt x="72" y="71"/>
                  <a:pt x="54" y="56"/>
                  <a:pt x="41" y="41"/>
                </a:cubicBezTo>
                <a:close/>
                <a:moveTo>
                  <a:pt x="46" y="51"/>
                </a:moveTo>
                <a:cubicBezTo>
                  <a:pt x="60" y="65"/>
                  <a:pt x="77" y="79"/>
                  <a:pt x="92" y="93"/>
                </a:cubicBezTo>
                <a:cubicBezTo>
                  <a:pt x="91" y="94"/>
                  <a:pt x="98" y="96"/>
                  <a:pt x="96" y="93"/>
                </a:cubicBezTo>
                <a:cubicBezTo>
                  <a:pt x="94" y="88"/>
                  <a:pt x="90" y="84"/>
                  <a:pt x="88" y="79"/>
                </a:cubicBezTo>
                <a:cubicBezTo>
                  <a:pt x="110" y="104"/>
                  <a:pt x="131" y="130"/>
                  <a:pt x="147" y="159"/>
                </a:cubicBezTo>
                <a:cubicBezTo>
                  <a:pt x="115" y="131"/>
                  <a:pt x="88" y="95"/>
                  <a:pt x="57" y="66"/>
                </a:cubicBezTo>
                <a:cubicBezTo>
                  <a:pt x="52" y="62"/>
                  <a:pt x="46" y="59"/>
                  <a:pt x="46" y="51"/>
                </a:cubicBezTo>
                <a:close/>
                <a:moveTo>
                  <a:pt x="47" y="171"/>
                </a:moveTo>
                <a:cubicBezTo>
                  <a:pt x="51" y="173"/>
                  <a:pt x="54" y="177"/>
                  <a:pt x="58" y="179"/>
                </a:cubicBezTo>
                <a:cubicBezTo>
                  <a:pt x="57" y="173"/>
                  <a:pt x="53" y="177"/>
                  <a:pt x="51" y="169"/>
                </a:cubicBezTo>
                <a:cubicBezTo>
                  <a:pt x="63" y="176"/>
                  <a:pt x="70" y="186"/>
                  <a:pt x="79" y="193"/>
                </a:cubicBezTo>
                <a:cubicBezTo>
                  <a:pt x="83" y="195"/>
                  <a:pt x="84" y="191"/>
                  <a:pt x="84" y="189"/>
                </a:cubicBezTo>
                <a:cubicBezTo>
                  <a:pt x="81" y="178"/>
                  <a:pt x="73" y="169"/>
                  <a:pt x="65" y="163"/>
                </a:cubicBezTo>
                <a:cubicBezTo>
                  <a:pt x="65" y="163"/>
                  <a:pt x="64" y="162"/>
                  <a:pt x="63" y="163"/>
                </a:cubicBezTo>
                <a:cubicBezTo>
                  <a:pt x="69" y="170"/>
                  <a:pt x="76" y="178"/>
                  <a:pt x="79" y="188"/>
                </a:cubicBezTo>
                <a:cubicBezTo>
                  <a:pt x="68" y="180"/>
                  <a:pt x="60" y="170"/>
                  <a:pt x="49" y="163"/>
                </a:cubicBezTo>
                <a:cubicBezTo>
                  <a:pt x="51" y="150"/>
                  <a:pt x="51" y="150"/>
                  <a:pt x="51" y="150"/>
                </a:cubicBezTo>
                <a:cubicBezTo>
                  <a:pt x="55" y="152"/>
                  <a:pt x="56" y="160"/>
                  <a:pt x="62" y="156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75" y="166"/>
                  <a:pt x="87" y="177"/>
                  <a:pt x="98" y="188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68" y="193"/>
                  <a:pt x="63" y="185"/>
                  <a:pt x="56" y="180"/>
                </a:cubicBezTo>
                <a:cubicBezTo>
                  <a:pt x="59" y="185"/>
                  <a:pt x="66" y="196"/>
                  <a:pt x="66" y="202"/>
                </a:cubicBezTo>
                <a:cubicBezTo>
                  <a:pt x="43" y="183"/>
                  <a:pt x="43" y="183"/>
                  <a:pt x="43" y="183"/>
                </a:cubicBezTo>
                <a:cubicBezTo>
                  <a:pt x="45" y="180"/>
                  <a:pt x="48" y="176"/>
                  <a:pt x="47" y="171"/>
                </a:cubicBezTo>
                <a:close/>
                <a:moveTo>
                  <a:pt x="40" y="191"/>
                </a:moveTo>
                <a:cubicBezTo>
                  <a:pt x="45" y="193"/>
                  <a:pt x="49" y="200"/>
                  <a:pt x="51" y="207"/>
                </a:cubicBezTo>
                <a:cubicBezTo>
                  <a:pt x="47" y="205"/>
                  <a:pt x="40" y="202"/>
                  <a:pt x="37" y="197"/>
                </a:cubicBezTo>
                <a:lnTo>
                  <a:pt x="40" y="191"/>
                </a:lnTo>
                <a:close/>
                <a:moveTo>
                  <a:pt x="51" y="209"/>
                </a:moveTo>
                <a:cubicBezTo>
                  <a:pt x="55" y="208"/>
                  <a:pt x="53" y="203"/>
                  <a:pt x="51" y="200"/>
                </a:cubicBezTo>
                <a:cubicBezTo>
                  <a:pt x="49" y="196"/>
                  <a:pt x="46" y="194"/>
                  <a:pt x="42" y="188"/>
                </a:cubicBezTo>
                <a:cubicBezTo>
                  <a:pt x="48" y="191"/>
                  <a:pt x="59" y="201"/>
                  <a:pt x="63" y="205"/>
                </a:cubicBezTo>
                <a:cubicBezTo>
                  <a:pt x="42" y="217"/>
                  <a:pt x="42" y="217"/>
                  <a:pt x="42" y="217"/>
                </a:cubicBezTo>
                <a:cubicBezTo>
                  <a:pt x="41" y="212"/>
                  <a:pt x="38" y="206"/>
                  <a:pt x="35" y="201"/>
                </a:cubicBezTo>
                <a:cubicBezTo>
                  <a:pt x="41" y="204"/>
                  <a:pt x="46" y="211"/>
                  <a:pt x="51" y="209"/>
                </a:cubicBezTo>
                <a:close/>
                <a:moveTo>
                  <a:pt x="38" y="220"/>
                </a:moveTo>
                <a:cubicBezTo>
                  <a:pt x="28" y="221"/>
                  <a:pt x="18" y="227"/>
                  <a:pt x="14" y="234"/>
                </a:cubicBezTo>
                <a:cubicBezTo>
                  <a:pt x="20" y="225"/>
                  <a:pt x="28" y="216"/>
                  <a:pt x="32" y="205"/>
                </a:cubicBezTo>
                <a:cubicBezTo>
                  <a:pt x="36" y="210"/>
                  <a:pt x="41" y="220"/>
                  <a:pt x="38" y="220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0D872F-675C-7C98-E01E-83B4544A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436225" y="4772015"/>
            <a:ext cx="760327" cy="2964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F1A060-2A50-2EDA-2CF4-AFCB6801DFEF}"/>
              </a:ext>
            </a:extLst>
          </p:cNvPr>
          <p:cNvSpPr txBox="1"/>
          <p:nvPr/>
        </p:nvSpPr>
        <p:spPr>
          <a:xfrm>
            <a:off x="11087858" y="5397545"/>
            <a:ext cx="117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9195A3"/>
                </a:solidFill>
                <a:effectLst/>
                <a:highlight>
                  <a:srgbClr val="FFFFFF"/>
                </a:highligh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JDK 22</a:t>
            </a:r>
          </a:p>
          <a:p>
            <a:r>
              <a:rPr lang="en-US" altLang="zh-CN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</a:t>
            </a:r>
            <a:r>
              <a:rPr lang="zh-CN" altLang="en-US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5B4F1-F5DA-B4B6-E6A0-62DF9114AB25}"/>
              </a:ext>
            </a:extLst>
          </p:cNvPr>
          <p:cNvSpPr txBox="1">
            <a:spLocks/>
          </p:cNvSpPr>
          <p:nvPr/>
        </p:nvSpPr>
        <p:spPr>
          <a:xfrm>
            <a:off x="539620" y="1096612"/>
            <a:ext cx="3509757" cy="517191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r>
              <a:rPr lang="zh-CN" altLang="en-US" sz="2000" dirty="0">
                <a:solidFill>
                  <a:srgbClr val="C00000"/>
                </a:solidFill>
              </a:rPr>
              <a:t>、安装</a:t>
            </a:r>
            <a:r>
              <a:rPr lang="en-US" altLang="zh-CN" sz="2000" dirty="0">
                <a:solidFill>
                  <a:srgbClr val="C00000"/>
                </a:solidFill>
              </a:rPr>
              <a:t>JDK -&gt; JDK</a:t>
            </a:r>
            <a:r>
              <a:rPr lang="zh-CN" altLang="en-US" sz="2000" dirty="0">
                <a:solidFill>
                  <a:srgbClr val="C00000"/>
                </a:solidFill>
              </a:rPr>
              <a:t>概述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C9050B2-226A-AC8F-C04E-EA33EBA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开发第一个</a:t>
            </a:r>
            <a:r>
              <a:rPr lang="en-US" altLang="zh-CN" dirty="0"/>
              <a:t>Java</a:t>
            </a:r>
            <a:r>
              <a:rPr lang="zh-CN" altLang="en-US" dirty="0"/>
              <a:t>入门程序</a:t>
            </a:r>
          </a:p>
        </p:txBody>
      </p:sp>
    </p:spTree>
    <p:extLst>
      <p:ext uri="{BB962C8B-B14F-4D97-AF65-F5344CB8AC3E}">
        <p14:creationId xmlns:p14="http://schemas.microsoft.com/office/powerpoint/2010/main" val="4239693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1" grpId="0" animBg="1"/>
      <p:bldP spid="204" grpId="0"/>
      <p:bldP spid="205" grpId="0"/>
      <p:bldP spid="212" grpId="0" animBg="1"/>
      <p:bldP spid="222" grpId="0"/>
      <p:bldP spid="223" grpId="0"/>
      <p:bldP spid="226" grpId="0"/>
      <p:bldP spid="232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5B4F1-F5DA-B4B6-E6A0-62DF9114AB25}"/>
              </a:ext>
            </a:extLst>
          </p:cNvPr>
          <p:cNvSpPr txBox="1">
            <a:spLocks/>
          </p:cNvSpPr>
          <p:nvPr/>
        </p:nvSpPr>
        <p:spPr>
          <a:xfrm>
            <a:off x="539620" y="1096612"/>
            <a:ext cx="3509757" cy="517191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r>
              <a:rPr lang="zh-CN" altLang="en-US" sz="2000" dirty="0">
                <a:solidFill>
                  <a:srgbClr val="C00000"/>
                </a:solidFill>
              </a:rPr>
              <a:t>、安装</a:t>
            </a:r>
            <a:r>
              <a:rPr lang="en-US" altLang="zh-CN" sz="2000" dirty="0">
                <a:solidFill>
                  <a:srgbClr val="C00000"/>
                </a:solidFill>
              </a:rPr>
              <a:t>JDK -&gt; JDK</a:t>
            </a:r>
            <a:r>
              <a:rPr lang="zh-CN" altLang="en-US" sz="2000" dirty="0">
                <a:solidFill>
                  <a:srgbClr val="C00000"/>
                </a:solidFill>
              </a:rPr>
              <a:t>下载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C9050B2-226A-AC8F-C04E-EA33EBA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开发第一个</a:t>
            </a:r>
            <a:r>
              <a:rPr lang="en-US" altLang="zh-CN" dirty="0"/>
              <a:t>Java</a:t>
            </a:r>
            <a:r>
              <a:rPr lang="zh-CN" altLang="en-US" dirty="0"/>
              <a:t>入门程序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469113" y="2806529"/>
            <a:ext cx="3683860" cy="2810666"/>
            <a:chOff x="0" y="1844825"/>
            <a:chExt cx="5448647" cy="4157142"/>
          </a:xfrm>
        </p:grpSpPr>
        <p:grpSp>
          <p:nvGrpSpPr>
            <p:cNvPr id="26" name="组合 25"/>
            <p:cNvGrpSpPr/>
            <p:nvPr/>
          </p:nvGrpSpPr>
          <p:grpSpPr>
            <a:xfrm>
              <a:off x="0" y="1844825"/>
              <a:ext cx="5448647" cy="4157142"/>
              <a:chOff x="2282031" y="457200"/>
              <a:chExt cx="7631113" cy="5943600"/>
            </a:xfrm>
          </p:grpSpPr>
          <p:pic>
            <p:nvPicPr>
              <p:cNvPr id="27" name="Picture 3" descr="C:\Users\Administrator\Desktop\iMac_resourc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2031" y="457200"/>
                <a:ext cx="7631113" cy="5943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矩形 27"/>
              <p:cNvSpPr/>
              <p:nvPr/>
            </p:nvSpPr>
            <p:spPr>
              <a:xfrm>
                <a:off x="3098184" y="980728"/>
                <a:ext cx="6048670" cy="3456383"/>
              </a:xfrm>
              <a:prstGeom prst="rect">
                <a:avLst/>
              </a:prstGeom>
              <a:blipFill>
                <a:blip r:embed="rId3"/>
                <a:srcRect/>
                <a:stretch>
                  <a:fillRect l="-36872" t="-15145" r="-12052" b="-63539"/>
                </a:stretch>
              </a:blipFill>
              <a:ln w="25400" cap="flat" cmpd="sng" algn="ctr">
                <a:noFill/>
                <a:prstDash val="soli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pic>
          <p:nvPicPr>
            <p:cNvPr id="3379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" t="13957" r="984"/>
            <a:stretch/>
          </p:blipFill>
          <p:spPr bwMode="auto">
            <a:xfrm>
              <a:off x="563281" y="2206573"/>
              <a:ext cx="4338233" cy="2428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802B7F69-8CE4-178B-A8B2-A28B5CD24CD2}"/>
              </a:ext>
            </a:extLst>
          </p:cNvPr>
          <p:cNvSpPr/>
          <p:nvPr/>
        </p:nvSpPr>
        <p:spPr>
          <a:xfrm>
            <a:off x="7705166" y="2437205"/>
            <a:ext cx="295965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http://www.oracle.com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27094B9-A553-9AC0-4637-A06F35506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07" y="2354256"/>
            <a:ext cx="6795140" cy="34801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EDD2B48-4206-69AA-224B-76C3979385C4}"/>
              </a:ext>
            </a:extLst>
          </p:cNvPr>
          <p:cNvSpPr/>
          <p:nvPr/>
        </p:nvSpPr>
        <p:spPr>
          <a:xfrm>
            <a:off x="1889251" y="3351109"/>
            <a:ext cx="3692446" cy="23739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611D84-D48D-3167-37C7-6D7985AC0160}"/>
              </a:ext>
            </a:extLst>
          </p:cNvPr>
          <p:cNvSpPr/>
          <p:nvPr/>
        </p:nvSpPr>
        <p:spPr>
          <a:xfrm>
            <a:off x="576196" y="1713752"/>
            <a:ext cx="5592009" cy="37169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的下载：技术人员的专业软件建议从官方网站下载。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931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9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5B4F1-F5DA-B4B6-E6A0-62DF9114AB25}"/>
              </a:ext>
            </a:extLst>
          </p:cNvPr>
          <p:cNvSpPr txBox="1">
            <a:spLocks/>
          </p:cNvSpPr>
          <p:nvPr/>
        </p:nvSpPr>
        <p:spPr>
          <a:xfrm>
            <a:off x="539620" y="1096612"/>
            <a:ext cx="7126454" cy="517191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r>
              <a:rPr lang="zh-CN" altLang="en-US" sz="2000" dirty="0">
                <a:solidFill>
                  <a:srgbClr val="C00000"/>
                </a:solidFill>
              </a:rPr>
              <a:t>、安装</a:t>
            </a:r>
            <a:r>
              <a:rPr lang="en-US" altLang="zh-CN" sz="2000" dirty="0">
                <a:solidFill>
                  <a:srgbClr val="C00000"/>
                </a:solidFill>
              </a:rPr>
              <a:t>JDK -&gt; </a:t>
            </a:r>
            <a:r>
              <a:rPr lang="zh-CN" altLang="en-US" sz="2000" dirty="0">
                <a:solidFill>
                  <a:srgbClr val="C00000"/>
                </a:solidFill>
              </a:rPr>
              <a:t>如何验证</a:t>
            </a:r>
            <a:r>
              <a:rPr lang="en-US" altLang="zh-CN" sz="2000" dirty="0">
                <a:solidFill>
                  <a:srgbClr val="C00000"/>
                </a:solidFill>
              </a:rPr>
              <a:t>JDK</a:t>
            </a:r>
            <a:r>
              <a:rPr lang="zh-CN" altLang="en-US" sz="2000" dirty="0">
                <a:solidFill>
                  <a:srgbClr val="C00000"/>
                </a:solidFill>
              </a:rPr>
              <a:t>是否安装成功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C9050B2-226A-AC8F-C04E-EA33EBA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开发第一个</a:t>
            </a:r>
            <a:r>
              <a:rPr lang="en-US" altLang="zh-CN" dirty="0"/>
              <a:t>Java</a:t>
            </a:r>
            <a:r>
              <a:rPr lang="zh-CN" altLang="en-US" dirty="0"/>
              <a:t>入门程序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8CFFA1-1544-941F-3C27-6EF7B0BD2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96" y="2130993"/>
            <a:ext cx="6610350" cy="4271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按下 </a:t>
            </a: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 + 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，在运行输入框中输入 </a:t>
            </a:r>
            <a:r>
              <a:rPr lang="en-US" altLang="zh-CN" sz="1600" dirty="0" err="1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cmd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，敲回车。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37BD997F-C839-C7C0-0315-E66E71F5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09" y="2830442"/>
            <a:ext cx="4538133" cy="2768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AB96923-020E-A266-FD49-896A8FEAD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87" y="2830442"/>
            <a:ext cx="3909399" cy="20728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文本占位符 3">
            <a:extLst>
              <a:ext uri="{FF2B5EF4-FFF2-40B4-BE49-F238E27FC236}">
                <a16:creationId xmlns:a16="http://schemas.microsoft.com/office/drawing/2014/main" id="{7D8DB102-DD55-3FBD-0754-21F0C6581915}"/>
              </a:ext>
            </a:extLst>
          </p:cNvPr>
          <p:cNvSpPr txBox="1">
            <a:spLocks/>
          </p:cNvSpPr>
          <p:nvPr/>
        </p:nvSpPr>
        <p:spPr>
          <a:xfrm>
            <a:off x="576196" y="1613803"/>
            <a:ext cx="3927841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看</a:t>
            </a:r>
            <a:r>
              <a:rPr lang="en-US" altLang="zh-CN" sz="16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Java</a:t>
            </a:r>
            <a:r>
              <a:rPr lang="zh-CN" altLang="en-US" sz="16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、</a:t>
            </a:r>
            <a:r>
              <a:rPr lang="en-US" altLang="zh-CN" sz="1600" b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Javac</a:t>
            </a:r>
            <a:r>
              <a:rPr lang="zh-CN" altLang="en-US" sz="16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是否可用</a:t>
            </a:r>
            <a:r>
              <a:rPr lang="zh-CN" altLang="en-US" sz="1600" b="0" dirty="0"/>
              <a:t>；</a:t>
            </a:r>
            <a:endParaRPr lang="en-US" altLang="zh-CN" sz="1600" b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AF35DF-7E23-45B6-C922-FA8DDA1A7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644" y="3075288"/>
            <a:ext cx="5630952" cy="31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73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5B4F1-F5DA-B4B6-E6A0-62DF9114AB25}"/>
              </a:ext>
            </a:extLst>
          </p:cNvPr>
          <p:cNvSpPr txBox="1">
            <a:spLocks/>
          </p:cNvSpPr>
          <p:nvPr/>
        </p:nvSpPr>
        <p:spPr>
          <a:xfrm>
            <a:off x="539620" y="1096612"/>
            <a:ext cx="7126454" cy="517191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r>
              <a:rPr lang="zh-CN" altLang="en-US" sz="2000" dirty="0">
                <a:solidFill>
                  <a:srgbClr val="C00000"/>
                </a:solidFill>
              </a:rPr>
              <a:t>、安装</a:t>
            </a:r>
            <a:r>
              <a:rPr lang="en-US" altLang="zh-CN" sz="2000" dirty="0">
                <a:solidFill>
                  <a:srgbClr val="C00000"/>
                </a:solidFill>
              </a:rPr>
              <a:t>JDK -&gt; </a:t>
            </a:r>
            <a:r>
              <a:rPr lang="en-US" altLang="zh-CN" sz="2000" dirty="0" err="1">
                <a:solidFill>
                  <a:srgbClr val="C00000"/>
                </a:solidFill>
              </a:rPr>
              <a:t>javac</a:t>
            </a:r>
            <a:r>
              <a:rPr lang="en-US" altLang="zh-CN" sz="2000" dirty="0">
                <a:solidFill>
                  <a:srgbClr val="C00000"/>
                </a:solidFill>
              </a:rPr>
              <a:t>, java</a:t>
            </a:r>
            <a:r>
              <a:rPr lang="zh-CN" altLang="en-US" sz="2000" dirty="0">
                <a:solidFill>
                  <a:srgbClr val="C00000"/>
                </a:solidFill>
              </a:rPr>
              <a:t>命令的介绍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C9050B2-226A-AC8F-C04E-EA33EBA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开发第一个</a:t>
            </a:r>
            <a:r>
              <a:rPr lang="en-US" altLang="zh-CN" dirty="0"/>
              <a:t>Java</a:t>
            </a:r>
            <a:r>
              <a:rPr lang="zh-CN" altLang="en-US" dirty="0"/>
              <a:t>入门程序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45C5D0-9955-C72F-730F-2A52BA43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3" y="2023024"/>
            <a:ext cx="5608295" cy="3009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0969059-F770-421B-9672-540016C4BB9F}"/>
              </a:ext>
            </a:extLst>
          </p:cNvPr>
          <p:cNvSpPr txBox="1"/>
          <p:nvPr/>
        </p:nvSpPr>
        <p:spPr>
          <a:xfrm>
            <a:off x="6749210" y="4324895"/>
            <a:ext cx="5442790" cy="1415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说明：我们写好的</a:t>
            </a:r>
            <a:r>
              <a:rPr lang="en-US" altLang="zh-CN" sz="15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5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</a:t>
            </a:r>
            <a:r>
              <a:rPr lang="zh-CN" altLang="en-US" sz="15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高级语言</a:t>
            </a: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5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计算机底层是硬件不能识别这些语言</a:t>
            </a: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5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必须先通过</a:t>
            </a:r>
            <a:r>
              <a:rPr lang="en-US" altLang="zh-CN" sz="1500" b="1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5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编译工具进行翻译</a:t>
            </a: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，然后再通过</a:t>
            </a:r>
            <a:r>
              <a:rPr lang="en-US" altLang="zh-CN" sz="15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5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执行工具执行</a:t>
            </a: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才可以驱动机器干活</a:t>
            </a:r>
            <a:r>
              <a:rPr lang="zh-CN" altLang="en-US" sz="15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5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8049A32-188A-15EC-D751-7DEADFA1D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270" y="2067889"/>
            <a:ext cx="3253189" cy="1911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036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5B4F1-F5DA-B4B6-E6A0-62DF9114AB25}"/>
              </a:ext>
            </a:extLst>
          </p:cNvPr>
          <p:cNvSpPr txBox="1">
            <a:spLocks/>
          </p:cNvSpPr>
          <p:nvPr/>
        </p:nvSpPr>
        <p:spPr>
          <a:xfrm>
            <a:off x="539620" y="1096612"/>
            <a:ext cx="7126454" cy="517191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r>
              <a:rPr lang="zh-CN" altLang="en-US" sz="2000" dirty="0">
                <a:solidFill>
                  <a:srgbClr val="C00000"/>
                </a:solidFill>
              </a:rPr>
              <a:t>、安装</a:t>
            </a:r>
            <a:r>
              <a:rPr lang="en-US" altLang="zh-CN" sz="2000" dirty="0">
                <a:solidFill>
                  <a:srgbClr val="C00000"/>
                </a:solidFill>
              </a:rPr>
              <a:t>JDK -&gt; </a:t>
            </a:r>
            <a:r>
              <a:rPr lang="en-US" altLang="zh-CN" sz="2000" dirty="0" err="1">
                <a:solidFill>
                  <a:srgbClr val="C00000"/>
                </a:solidFill>
              </a:rPr>
              <a:t>jdk</a:t>
            </a:r>
            <a:r>
              <a:rPr lang="zh-CN" altLang="en-US" sz="2000" dirty="0">
                <a:solidFill>
                  <a:srgbClr val="C00000"/>
                </a:solidFill>
              </a:rPr>
              <a:t>的组成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C9050B2-226A-AC8F-C04E-EA33EBA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开发第一个</a:t>
            </a:r>
            <a:r>
              <a:rPr lang="en-US" altLang="zh-CN" dirty="0"/>
              <a:t>Java</a:t>
            </a:r>
            <a:r>
              <a:rPr lang="zh-CN" altLang="en-US" dirty="0"/>
              <a:t>入门程序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61BD8C4-5FF4-436B-B0E0-4BE8B4F179EB}"/>
              </a:ext>
            </a:extLst>
          </p:cNvPr>
          <p:cNvSpPr txBox="1"/>
          <p:nvPr/>
        </p:nvSpPr>
        <p:spPr>
          <a:xfrm>
            <a:off x="4665704" y="1648586"/>
            <a:ext cx="7261928" cy="1996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Virtual Machine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真正运行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程序的地方。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核心类库：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自己写好的程序，给程序员自己的程序调用的。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JRE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Runtime Environment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Java的运行环境。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Development Kit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开发工具包（包括上面所有）。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3094F640-EACA-44C6-B272-E7792DC3B054}"/>
              </a:ext>
            </a:extLst>
          </p:cNvPr>
          <p:cNvSpPr/>
          <p:nvPr/>
        </p:nvSpPr>
        <p:spPr>
          <a:xfrm>
            <a:off x="2201132" y="1957583"/>
            <a:ext cx="3252083" cy="4022884"/>
          </a:xfrm>
          <a:prstGeom prst="rightBrace">
            <a:avLst>
              <a:gd name="adj1" fmla="val 8333"/>
              <a:gd name="adj2" fmla="val 517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E867B7-4CF2-455B-915E-215092F1F8E7}"/>
              </a:ext>
            </a:extLst>
          </p:cNvPr>
          <p:cNvSpPr txBox="1"/>
          <p:nvPr/>
        </p:nvSpPr>
        <p:spPr>
          <a:xfrm>
            <a:off x="5453215" y="3966240"/>
            <a:ext cx="1087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微软雅黑" pitchFamily="34" charset="-122"/>
              </a:rPr>
              <a:t>JDK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717A4827-2946-4CCA-93CF-38434CCCC2E1}"/>
              </a:ext>
            </a:extLst>
          </p:cNvPr>
          <p:cNvSpPr/>
          <p:nvPr/>
        </p:nvSpPr>
        <p:spPr>
          <a:xfrm>
            <a:off x="2290670" y="2261904"/>
            <a:ext cx="774711" cy="1714870"/>
          </a:xfrm>
          <a:prstGeom prst="rightBrace">
            <a:avLst>
              <a:gd name="adj1" fmla="val 8333"/>
              <a:gd name="adj2" fmla="val 50544"/>
            </a:avLst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FB63AF-9729-44DC-B367-C96AAAA27D35}"/>
              </a:ext>
            </a:extLst>
          </p:cNvPr>
          <p:cNvSpPr txBox="1"/>
          <p:nvPr/>
        </p:nvSpPr>
        <p:spPr>
          <a:xfrm>
            <a:off x="3058740" y="2919284"/>
            <a:ext cx="626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JRE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465A94AD-21E9-432E-9FE6-982E0A548935}"/>
              </a:ext>
            </a:extLst>
          </p:cNvPr>
          <p:cNvSpPr txBox="1"/>
          <p:nvPr/>
        </p:nvSpPr>
        <p:spPr>
          <a:xfrm>
            <a:off x="4931643" y="4570538"/>
            <a:ext cx="4608543" cy="1169551"/>
          </a:xfrm>
          <a:prstGeom prst="rect">
            <a:avLst/>
          </a:prstGeom>
          <a:solidFill>
            <a:srgbClr val="F9FBF9"/>
          </a:solidFill>
          <a:ln w="3175">
            <a:solidFill>
              <a:srgbClr val="91919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HelloWorld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"Hello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World 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1AFEBD-60CF-4B60-BCDE-D2DC3AEE2079}"/>
              </a:ext>
            </a:extLst>
          </p:cNvPr>
          <p:cNvSpPr/>
          <p:nvPr/>
        </p:nvSpPr>
        <p:spPr>
          <a:xfrm>
            <a:off x="5702661" y="5066957"/>
            <a:ext cx="1924216" cy="230833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EC5CF0E-A18B-630F-DA37-8BA3A82FE8AC}"/>
              </a:ext>
            </a:extLst>
          </p:cNvPr>
          <p:cNvGrpSpPr/>
          <p:nvPr/>
        </p:nvGrpSpPr>
        <p:grpSpPr>
          <a:xfrm>
            <a:off x="1316857" y="3241960"/>
            <a:ext cx="987291" cy="98729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21">
              <a:extLst>
                <a:ext uri="{FF2B5EF4-FFF2-40B4-BE49-F238E27FC236}">
                  <a16:creationId xmlns:a16="http://schemas.microsoft.com/office/drawing/2014/main" id="{6AC7993C-850C-6927-52DF-CDFA1F2AFB77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C9EC0AF-0409-86D2-9539-B095C4D6F3E9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印品黑体" panose="00000500000000000000" pitchFamily="2" charset="-122"/>
                </a:rPr>
                <a:t>核心类库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948569-FFEB-30FD-7C6E-02446890C2ED}"/>
              </a:ext>
            </a:extLst>
          </p:cNvPr>
          <p:cNvGrpSpPr/>
          <p:nvPr/>
        </p:nvGrpSpPr>
        <p:grpSpPr>
          <a:xfrm>
            <a:off x="1353724" y="1957583"/>
            <a:ext cx="924534" cy="92453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2">
              <a:extLst>
                <a:ext uri="{FF2B5EF4-FFF2-40B4-BE49-F238E27FC236}">
                  <a16:creationId xmlns:a16="http://schemas.microsoft.com/office/drawing/2014/main" id="{64189AB6-5B09-C892-F32B-7E644B1A10D4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FF5050">
                    <a:shade val="30000"/>
                    <a:satMod val="115000"/>
                  </a:srgbClr>
                </a:gs>
                <a:gs pos="50000">
                  <a:srgbClr val="FF5050">
                    <a:shade val="67500"/>
                    <a:satMod val="115000"/>
                  </a:srgbClr>
                </a:gs>
                <a:gs pos="100000">
                  <a:srgbClr val="FF505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F807A2A-D63C-34F6-A31E-D8078C9DA418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FF5050">
                    <a:shade val="30000"/>
                    <a:satMod val="115000"/>
                  </a:srgbClr>
                </a:gs>
                <a:gs pos="50000">
                  <a:srgbClr val="FF5050">
                    <a:shade val="67500"/>
                    <a:satMod val="115000"/>
                  </a:srgbClr>
                </a:gs>
                <a:gs pos="100000">
                  <a:srgbClr val="FF5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印品黑体" panose="00000500000000000000" pitchFamily="2" charset="-122"/>
                </a:rPr>
                <a:t>JVM</a:t>
              </a:r>
              <a:endParaRPr lang="zh-CN" altLang="en-US" sz="1400" b="1"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7AD957A-4817-E820-3449-CC3D3C740250}"/>
              </a:ext>
            </a:extLst>
          </p:cNvPr>
          <p:cNvGrpSpPr/>
          <p:nvPr/>
        </p:nvGrpSpPr>
        <p:grpSpPr>
          <a:xfrm>
            <a:off x="1189504" y="4607843"/>
            <a:ext cx="1372624" cy="137262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10">
              <a:extLst>
                <a:ext uri="{FF2B5EF4-FFF2-40B4-BE49-F238E27FC236}">
                  <a16:creationId xmlns:a16="http://schemas.microsoft.com/office/drawing/2014/main" id="{420EC41C-4ACA-38A9-6A65-BFB96C78E467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009900">
                    <a:shade val="30000"/>
                    <a:satMod val="115000"/>
                  </a:srgbClr>
                </a:gs>
                <a:gs pos="50000">
                  <a:srgbClr val="009900">
                    <a:shade val="67500"/>
                    <a:satMod val="115000"/>
                  </a:srgbClr>
                </a:gs>
                <a:gs pos="100000">
                  <a:srgbClr val="0099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0A8C562-3673-2FBB-EFC0-18A83D6A221C}"/>
                </a:ext>
              </a:extLst>
            </p:cNvPr>
            <p:cNvSpPr/>
            <p:nvPr/>
          </p:nvSpPr>
          <p:spPr>
            <a:xfrm>
              <a:off x="304800" y="749559"/>
              <a:ext cx="4000500" cy="3825875"/>
            </a:xfrm>
            <a:prstGeom prst="ellipse">
              <a:avLst/>
            </a:prstGeom>
            <a:gradFill flip="none" rotWithShape="1">
              <a:gsLst>
                <a:gs pos="0">
                  <a:srgbClr val="009900">
                    <a:shade val="30000"/>
                    <a:satMod val="115000"/>
                  </a:srgbClr>
                </a:gs>
                <a:gs pos="50000">
                  <a:srgbClr val="009900">
                    <a:shade val="67500"/>
                    <a:satMod val="115000"/>
                  </a:srgbClr>
                </a:gs>
                <a:gs pos="100000">
                  <a:srgbClr val="0099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/>
                <a:t>  开发工具</a:t>
              </a:r>
              <a:endParaRPr lang="en-US" altLang="zh-CN" sz="1200" b="1" dirty="0"/>
            </a:p>
            <a:p>
              <a:pPr algn="ctr"/>
              <a:r>
                <a:rPr lang="en-US" altLang="zh-CN" sz="1600" b="1" dirty="0"/>
                <a:t>Java   </a:t>
              </a:r>
              <a:r>
                <a:rPr lang="en-US" altLang="zh-CN" sz="1600" b="1" dirty="0" err="1"/>
                <a:t>Javac</a:t>
              </a:r>
              <a:r>
                <a:rPr lang="en-US" altLang="zh-CN" sz="1600" b="1" dirty="0"/>
                <a:t>…</a:t>
              </a:r>
              <a:endParaRPr lang="zh-CN" altLang="en-US" sz="1600" b="1" dirty="0"/>
            </a:p>
            <a:p>
              <a:pPr algn="ctr"/>
              <a:endParaRPr lang="zh-CN" altLang="en-US" sz="1200" b="1" dirty="0">
                <a:latin typeface="印品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396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27318 0.59815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59" y="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-0.52461 -0.50949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4" y="-2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3" grpId="0" animBg="1"/>
      <p:bldP spid="16" grpId="0"/>
      <p:bldP spid="20" grpId="0" animBg="1"/>
      <p:bldP spid="20" grpId="1" animBg="1"/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AAA9994-112E-77C9-2E55-D566083E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85" y="2409043"/>
            <a:ext cx="6178616" cy="31643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7740ED9-E2FF-41A7-43C7-AD1397BC1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803" y="2727714"/>
            <a:ext cx="5339638" cy="26028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86C087-950C-D039-9A5E-255F822EB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295" y="993633"/>
            <a:ext cx="1245917" cy="1107482"/>
          </a:xfrm>
          <a:prstGeom prst="rect">
            <a:avLst/>
          </a:prstGeom>
        </p:spPr>
      </p:pic>
      <p:grpSp>
        <p:nvGrpSpPr>
          <p:cNvPr id="28" name="Aitds5">
            <a:extLst>
              <a:ext uri="{FF2B5EF4-FFF2-40B4-BE49-F238E27FC236}">
                <a16:creationId xmlns:a16="http://schemas.microsoft.com/office/drawing/2014/main" id="{696446C4-A6A7-B2FC-0AF1-C4A8A04A8168}"/>
              </a:ext>
            </a:extLst>
          </p:cNvPr>
          <p:cNvGrpSpPr/>
          <p:nvPr/>
        </p:nvGrpSpPr>
        <p:grpSpPr>
          <a:xfrm>
            <a:off x="768254" y="1516672"/>
            <a:ext cx="1769671" cy="360000"/>
            <a:chOff x="2976200" y="987574"/>
            <a:chExt cx="1152128" cy="360000"/>
          </a:xfrm>
          <a:solidFill>
            <a:srgbClr val="E20000"/>
          </a:solidFill>
        </p:grpSpPr>
        <p:sp>
          <p:nvSpPr>
            <p:cNvPr id="29" name="Aitds5-1">
              <a:extLst>
                <a:ext uri="{FF2B5EF4-FFF2-40B4-BE49-F238E27FC236}">
                  <a16:creationId xmlns:a16="http://schemas.microsoft.com/office/drawing/2014/main" id="{2C8C825D-C742-712A-0F7F-ECC9916F13A6}"/>
                </a:ext>
              </a:extLst>
            </p:cNvPr>
            <p:cNvSpPr/>
            <p:nvPr/>
          </p:nvSpPr>
          <p:spPr>
            <a:xfrm flipH="1">
              <a:off x="3840296" y="987574"/>
              <a:ext cx="288032" cy="360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30" name="Aitds5-2">
              <a:extLst>
                <a:ext uri="{FF2B5EF4-FFF2-40B4-BE49-F238E27FC236}">
                  <a16:creationId xmlns:a16="http://schemas.microsoft.com/office/drawing/2014/main" id="{AB179C74-7D1B-C87F-CDE3-492E0406FABB}"/>
                </a:ext>
              </a:extLst>
            </p:cNvPr>
            <p:cNvSpPr/>
            <p:nvPr/>
          </p:nvSpPr>
          <p:spPr>
            <a:xfrm>
              <a:off x="2976200" y="987574"/>
              <a:ext cx="100811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AI Prompt </a:t>
              </a:r>
              <a:endPara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1D1DF-767D-F01C-308A-D504A72871D1}"/>
              </a:ext>
            </a:extLst>
          </p:cNvPr>
          <p:cNvSpPr txBox="1"/>
          <p:nvPr/>
        </p:nvSpPr>
        <p:spPr>
          <a:xfrm>
            <a:off x="2737014" y="1516672"/>
            <a:ext cx="8534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我是一名</a:t>
            </a:r>
            <a:r>
              <a:rPr lang="en-US" altLang="zh-CN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初学者，请问怎么开发一个</a:t>
            </a:r>
            <a:r>
              <a:rPr lang="en-US" altLang="zh-CN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程序并运行，开发步骤是什么样的？</a:t>
            </a:r>
            <a:endParaRPr lang="zh-CN" altLang="en-US" dirty="0">
              <a:solidFill>
                <a:srgbClr val="E20000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2" name="箭头: 左 31">
            <a:extLst>
              <a:ext uri="{FF2B5EF4-FFF2-40B4-BE49-F238E27FC236}">
                <a16:creationId xmlns:a16="http://schemas.microsoft.com/office/drawing/2014/main" id="{06CC0D85-8F09-E8D8-DDD5-DB47520A6ECD}"/>
              </a:ext>
            </a:extLst>
          </p:cNvPr>
          <p:cNvSpPr/>
          <p:nvPr/>
        </p:nvSpPr>
        <p:spPr>
          <a:xfrm>
            <a:off x="3162436" y="2828796"/>
            <a:ext cx="1110342" cy="18661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036B29-AC0F-E642-9CFE-B906332A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开发一个入门程序的步骤</a:t>
            </a:r>
          </a:p>
        </p:txBody>
      </p:sp>
    </p:spTree>
    <p:extLst>
      <p:ext uri="{BB962C8B-B14F-4D97-AF65-F5344CB8AC3E}">
        <p14:creationId xmlns:p14="http://schemas.microsoft.com/office/powerpoint/2010/main" val="281290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3224" y="1689488"/>
            <a:ext cx="7170081" cy="3962399"/>
          </a:xfrm>
        </p:spPr>
        <p:txBody>
          <a:bodyPr/>
          <a:lstStyle/>
          <a:p>
            <a:r>
              <a:rPr lang="zh-CN" altLang="en-US" sz="1600" dirty="0"/>
              <a:t>要使用</a:t>
            </a:r>
            <a:r>
              <a:rPr lang="en-US" altLang="zh-CN" sz="1600" dirty="0"/>
              <a:t>Java</a:t>
            </a:r>
            <a:r>
              <a:rPr lang="zh-CN" altLang="en-US" sz="1600" dirty="0"/>
              <a:t>，必须先安装什么？去哪里下载？</a:t>
            </a:r>
            <a:endParaRPr lang="en-US" altLang="zh-CN" sz="1600" b="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Development Kit ) 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开发者工具包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 Oracle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官网。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LTS</a:t>
            </a:r>
            <a:r>
              <a:rPr lang="zh-CN" altLang="en-US" sz="1600" dirty="0"/>
              <a:t>版本有哪些？很多企业还在使用哪个</a:t>
            </a:r>
            <a:r>
              <a:rPr lang="en-US" altLang="zh-CN" sz="1600" dirty="0"/>
              <a:t>JDK</a:t>
            </a:r>
            <a:r>
              <a:rPr lang="zh-CN" altLang="en-US" sz="1600" dirty="0"/>
              <a:t>版本？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 8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17  21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很多企业还在使用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 8 / JDK 11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如何验证</a:t>
            </a:r>
            <a:r>
              <a:rPr lang="en-US" altLang="zh-CN" sz="1600" dirty="0"/>
              <a:t>JDK</a:t>
            </a:r>
            <a:r>
              <a:rPr lang="zh-CN" altLang="en-US" sz="1600" dirty="0"/>
              <a:t>是否安装成功了？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打开命令行窗口，输入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–version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–version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看版本号。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262626"/>
                </a:solidFill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</a:rPr>
              <a:t>中最重要的</a:t>
            </a:r>
            <a:r>
              <a:rPr lang="en-US" altLang="zh-CN" sz="1600" dirty="0">
                <a:solidFill>
                  <a:srgbClr val="262626"/>
                </a:solidFill>
              </a:rPr>
              <a:t>2</a:t>
            </a:r>
            <a:r>
              <a:rPr lang="zh-CN" altLang="en-US" sz="1600" dirty="0">
                <a:solidFill>
                  <a:srgbClr val="262626"/>
                </a:solidFill>
              </a:rPr>
              <a:t>个命令程序是什么？各自的作用是啥？</a:t>
            </a:r>
            <a:endParaRPr lang="en-US" altLang="zh-CN" sz="1600" dirty="0">
              <a:solidFill>
                <a:srgbClr val="262626"/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, 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编译工具，执行工具。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19381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AAA9994-112E-77C9-2E55-D566083E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85" y="2409043"/>
            <a:ext cx="6178616" cy="31643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7740ED9-E2FF-41A7-43C7-AD1397BC1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101" y="2738456"/>
            <a:ext cx="5339638" cy="26028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86C087-950C-D039-9A5E-255F822EB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295" y="993633"/>
            <a:ext cx="1245917" cy="1107482"/>
          </a:xfrm>
          <a:prstGeom prst="rect">
            <a:avLst/>
          </a:prstGeom>
        </p:spPr>
      </p:pic>
      <p:grpSp>
        <p:nvGrpSpPr>
          <p:cNvPr id="28" name="Aitds5">
            <a:extLst>
              <a:ext uri="{FF2B5EF4-FFF2-40B4-BE49-F238E27FC236}">
                <a16:creationId xmlns:a16="http://schemas.microsoft.com/office/drawing/2014/main" id="{696446C4-A6A7-B2FC-0AF1-C4A8A04A8168}"/>
              </a:ext>
            </a:extLst>
          </p:cNvPr>
          <p:cNvGrpSpPr/>
          <p:nvPr/>
        </p:nvGrpSpPr>
        <p:grpSpPr>
          <a:xfrm>
            <a:off x="768254" y="1516672"/>
            <a:ext cx="1769671" cy="360000"/>
            <a:chOff x="2976200" y="987574"/>
            <a:chExt cx="1152128" cy="360000"/>
          </a:xfrm>
          <a:solidFill>
            <a:srgbClr val="E20000"/>
          </a:solidFill>
        </p:grpSpPr>
        <p:sp>
          <p:nvSpPr>
            <p:cNvPr id="29" name="Aitds5-1">
              <a:extLst>
                <a:ext uri="{FF2B5EF4-FFF2-40B4-BE49-F238E27FC236}">
                  <a16:creationId xmlns:a16="http://schemas.microsoft.com/office/drawing/2014/main" id="{2C8C825D-C742-712A-0F7F-ECC9916F13A6}"/>
                </a:ext>
              </a:extLst>
            </p:cNvPr>
            <p:cNvSpPr/>
            <p:nvPr/>
          </p:nvSpPr>
          <p:spPr>
            <a:xfrm flipH="1">
              <a:off x="3840296" y="987574"/>
              <a:ext cx="288032" cy="360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30" name="Aitds5-2">
              <a:extLst>
                <a:ext uri="{FF2B5EF4-FFF2-40B4-BE49-F238E27FC236}">
                  <a16:creationId xmlns:a16="http://schemas.microsoft.com/office/drawing/2014/main" id="{AB179C74-7D1B-C87F-CDE3-492E0406FABB}"/>
                </a:ext>
              </a:extLst>
            </p:cNvPr>
            <p:cNvSpPr/>
            <p:nvPr/>
          </p:nvSpPr>
          <p:spPr>
            <a:xfrm>
              <a:off x="2976200" y="987574"/>
              <a:ext cx="100811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AI Prompt </a:t>
              </a:r>
              <a:endPara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1D1DF-767D-F01C-308A-D504A72871D1}"/>
              </a:ext>
            </a:extLst>
          </p:cNvPr>
          <p:cNvSpPr txBox="1"/>
          <p:nvPr/>
        </p:nvSpPr>
        <p:spPr>
          <a:xfrm>
            <a:off x="2737014" y="1516672"/>
            <a:ext cx="8534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我是一名</a:t>
            </a:r>
            <a:r>
              <a:rPr lang="en-US" altLang="zh-CN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初学者，请问怎么开发一个</a:t>
            </a:r>
            <a:r>
              <a:rPr lang="en-US" altLang="zh-CN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程序并运行，开发步骤是什么样的？</a:t>
            </a:r>
            <a:endParaRPr lang="zh-CN" altLang="en-US" dirty="0">
              <a:solidFill>
                <a:srgbClr val="E20000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2" name="箭头: 左 31">
            <a:extLst>
              <a:ext uri="{FF2B5EF4-FFF2-40B4-BE49-F238E27FC236}">
                <a16:creationId xmlns:a16="http://schemas.microsoft.com/office/drawing/2014/main" id="{06CC0D85-8F09-E8D8-DDD5-DB47520A6ECD}"/>
              </a:ext>
            </a:extLst>
          </p:cNvPr>
          <p:cNvSpPr/>
          <p:nvPr/>
        </p:nvSpPr>
        <p:spPr>
          <a:xfrm>
            <a:off x="1780204" y="3711299"/>
            <a:ext cx="1110342" cy="18661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036B29-AC0F-E642-9CFE-B906332A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开发一个入门程序的步骤</a:t>
            </a:r>
          </a:p>
        </p:txBody>
      </p:sp>
    </p:spTree>
    <p:extLst>
      <p:ext uri="{BB962C8B-B14F-4D97-AF65-F5344CB8AC3E}">
        <p14:creationId xmlns:p14="http://schemas.microsoft.com/office/powerpoint/2010/main" val="99938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981A8551-5DC4-491C-9272-9B0353263EF6}"/>
              </a:ext>
            </a:extLst>
          </p:cNvPr>
          <p:cNvSpPr txBox="1"/>
          <p:nvPr/>
        </p:nvSpPr>
        <p:spPr>
          <a:xfrm>
            <a:off x="432263" y="1048388"/>
            <a:ext cx="1053435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环境变量可用于配置程序的所在路径，以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方便在命令行窗口的任意目录下直接通过命令启动该程序。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DC92A3-0730-4DB6-93E5-9D8C3180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3" y="1714004"/>
            <a:ext cx="3488031" cy="8538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17245B-DBCC-5E20-BBF2-357F9E5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275" y="1714004"/>
            <a:ext cx="2741025" cy="8433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D10137-EC93-7C97-6E42-6F3D78520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430" y="3643970"/>
            <a:ext cx="5334115" cy="23513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814D15-1194-C838-784B-4965D33EC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710" y="2639125"/>
            <a:ext cx="1245917" cy="1107482"/>
          </a:xfrm>
          <a:prstGeom prst="rect">
            <a:avLst/>
          </a:prstGeom>
        </p:spPr>
      </p:pic>
      <p:sp>
        <p:nvSpPr>
          <p:cNvPr id="9" name="Aitds3">
            <a:extLst>
              <a:ext uri="{FF2B5EF4-FFF2-40B4-BE49-F238E27FC236}">
                <a16:creationId xmlns:a16="http://schemas.microsoft.com/office/drawing/2014/main" id="{4A0FCFF3-BC4E-3454-60C2-5545B73D5B06}"/>
              </a:ext>
            </a:extLst>
          </p:cNvPr>
          <p:cNvSpPr/>
          <p:nvPr/>
        </p:nvSpPr>
        <p:spPr>
          <a:xfrm>
            <a:off x="2938430" y="3175915"/>
            <a:ext cx="4578070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dirty="0">
                <a:solidFill>
                  <a:srgbClr val="2C2C36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windows</a:t>
            </a:r>
            <a:r>
              <a:rPr lang="zh-CN" altLang="en-US" dirty="0">
                <a:solidFill>
                  <a:srgbClr val="2C2C36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电脑，环境变量的位置在哪里？</a:t>
            </a:r>
          </a:p>
        </p:txBody>
      </p:sp>
      <p:grpSp>
        <p:nvGrpSpPr>
          <p:cNvPr id="10" name="Aitds5">
            <a:extLst>
              <a:ext uri="{FF2B5EF4-FFF2-40B4-BE49-F238E27FC236}">
                <a16:creationId xmlns:a16="http://schemas.microsoft.com/office/drawing/2014/main" id="{FBC4E1CA-9ABE-294F-DC3D-C15FF7089173}"/>
              </a:ext>
            </a:extLst>
          </p:cNvPr>
          <p:cNvGrpSpPr/>
          <p:nvPr/>
        </p:nvGrpSpPr>
        <p:grpSpPr>
          <a:xfrm>
            <a:off x="969669" y="3162164"/>
            <a:ext cx="1769671" cy="360000"/>
            <a:chOff x="2976200" y="987574"/>
            <a:chExt cx="1152128" cy="360000"/>
          </a:xfrm>
        </p:grpSpPr>
        <p:sp>
          <p:nvSpPr>
            <p:cNvPr id="14" name="Aitds5-1">
              <a:extLst>
                <a:ext uri="{FF2B5EF4-FFF2-40B4-BE49-F238E27FC236}">
                  <a16:creationId xmlns:a16="http://schemas.microsoft.com/office/drawing/2014/main" id="{3E668D91-5CD1-F1B0-D835-EBA663B06673}"/>
                </a:ext>
              </a:extLst>
            </p:cNvPr>
            <p:cNvSpPr/>
            <p:nvPr/>
          </p:nvSpPr>
          <p:spPr>
            <a:xfrm flipH="1">
              <a:off x="3840296" y="987574"/>
              <a:ext cx="288032" cy="360000"/>
            </a:xfrm>
            <a:prstGeom prst="chevron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5" name="Aitds5-2">
              <a:extLst>
                <a:ext uri="{FF2B5EF4-FFF2-40B4-BE49-F238E27FC236}">
                  <a16:creationId xmlns:a16="http://schemas.microsoft.com/office/drawing/2014/main" id="{6E6E59C1-6C2C-89FB-6119-3462C5A4BC8B}"/>
                </a:ext>
              </a:extLst>
            </p:cNvPr>
            <p:cNvSpPr/>
            <p:nvPr/>
          </p:nvSpPr>
          <p:spPr>
            <a:xfrm>
              <a:off x="2976200" y="987574"/>
              <a:ext cx="1008110" cy="360000"/>
            </a:xfrm>
            <a:prstGeom prst="rect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AI Prompt</a:t>
              </a:r>
              <a:endPara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4C4CE66-EAB5-6F86-F935-3B2813A8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ea typeface="字魂龙吟手书" panose="00000500000000000000"/>
              </a:rPr>
              <a:t>配置</a:t>
            </a:r>
            <a:r>
              <a:rPr lang="en-US" altLang="zh-CN" dirty="0">
                <a:solidFill>
                  <a:srgbClr val="C00000"/>
                </a:solidFill>
                <a:ea typeface="字魂龙吟手书" panose="00000500000000000000"/>
              </a:rPr>
              <a:t>JDK</a:t>
            </a:r>
            <a:r>
              <a:rPr lang="zh-CN" altLang="en-US" dirty="0">
                <a:solidFill>
                  <a:srgbClr val="C00000"/>
                </a:solidFill>
                <a:ea typeface="字魂龙吟手书" panose="00000500000000000000"/>
              </a:rPr>
              <a:t>的环境变量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0989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8E316F-66F1-AA15-AD45-ADE72842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8977" y="1462114"/>
            <a:ext cx="3692525" cy="263115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Java</a:t>
            </a:r>
            <a:r>
              <a:rPr lang="zh-CN" altLang="en-US" dirty="0">
                <a:solidFill>
                  <a:srgbClr val="C00000"/>
                </a:solidFill>
              </a:rPr>
              <a:t>是什么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250000"/>
              </a:lnSpc>
            </a:pPr>
            <a:r>
              <a:rPr lang="zh-CN" altLang="en-US" dirty="0"/>
              <a:t>如何开发一个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7810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4CE66-EAB5-6F86-F935-3B2813A8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ea typeface="字魂龙吟手书" panose="00000500000000000000"/>
              </a:rPr>
              <a:t>配置</a:t>
            </a:r>
            <a:r>
              <a:rPr lang="en-US" altLang="zh-CN" dirty="0">
                <a:solidFill>
                  <a:srgbClr val="C00000"/>
                </a:solidFill>
                <a:ea typeface="字魂龙吟手书" panose="00000500000000000000"/>
              </a:rPr>
              <a:t>JDK</a:t>
            </a:r>
            <a:r>
              <a:rPr lang="zh-CN" altLang="en-US" dirty="0">
                <a:solidFill>
                  <a:srgbClr val="C00000"/>
                </a:solidFill>
                <a:ea typeface="字魂龙吟手书" panose="00000500000000000000"/>
              </a:rPr>
              <a:t>的环境变量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A8551-5DC4-491C-9272-9B0353263EF6}"/>
              </a:ext>
            </a:extLst>
          </p:cNvPr>
          <p:cNvSpPr txBox="1"/>
          <p:nvPr/>
        </p:nvSpPr>
        <p:spPr>
          <a:xfrm>
            <a:off x="596244" y="1672010"/>
            <a:ext cx="7819485" cy="845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目前较新的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在安装时，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会自动配置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程序的路径到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环境变量中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较老版本的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不会自动配置，需要手动配置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0D156029-656F-B131-7D8F-7AA5A53444FA}"/>
              </a:ext>
            </a:extLst>
          </p:cNvPr>
          <p:cNvSpPr txBox="1">
            <a:spLocks/>
          </p:cNvSpPr>
          <p:nvPr/>
        </p:nvSpPr>
        <p:spPr>
          <a:xfrm>
            <a:off x="596244" y="1048921"/>
            <a:ext cx="518940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</a:rPr>
              <a:t>JDK</a:t>
            </a:r>
            <a:r>
              <a:rPr kumimoji="1" lang="zh-CN" altLang="en-US" dirty="0">
                <a:solidFill>
                  <a:srgbClr val="C00000"/>
                </a:solidFill>
              </a:rPr>
              <a:t>安装时，为</a:t>
            </a:r>
            <a:r>
              <a:rPr kumimoji="1" lang="en-US" altLang="zh-CN" dirty="0">
                <a:solidFill>
                  <a:srgbClr val="C00000"/>
                </a:solidFill>
              </a:rPr>
              <a:t>java</a:t>
            </a:r>
            <a:r>
              <a:rPr kumimoji="1" lang="zh-CN" altLang="en-US" dirty="0">
                <a:solidFill>
                  <a:srgbClr val="C00000"/>
                </a:solidFill>
              </a:rPr>
              <a:t>、</a:t>
            </a:r>
            <a:r>
              <a:rPr kumimoji="1" lang="en-US" altLang="zh-CN" dirty="0" err="1">
                <a:solidFill>
                  <a:srgbClr val="C00000"/>
                </a:solidFill>
              </a:rPr>
              <a:t>javac</a:t>
            </a:r>
            <a:r>
              <a:rPr kumimoji="1" lang="zh-CN" altLang="en-US" dirty="0">
                <a:solidFill>
                  <a:srgbClr val="C00000"/>
                </a:solidFill>
              </a:rPr>
              <a:t>配置</a:t>
            </a:r>
            <a:r>
              <a:rPr kumimoji="1" lang="en-US" altLang="zh-CN" dirty="0">
                <a:solidFill>
                  <a:srgbClr val="C00000"/>
                </a:solidFill>
              </a:rPr>
              <a:t>Path</a:t>
            </a:r>
            <a:r>
              <a:rPr kumimoji="1" lang="zh-CN" altLang="en-US" dirty="0">
                <a:solidFill>
                  <a:srgbClr val="C00000"/>
                </a:solidFill>
              </a:rPr>
              <a:t>的注意事项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3AE623-21D8-6BAC-FD29-6492F638F0BF}"/>
              </a:ext>
            </a:extLst>
          </p:cNvPr>
          <p:cNvSpPr txBox="1"/>
          <p:nvPr/>
        </p:nvSpPr>
        <p:spPr>
          <a:xfrm>
            <a:off x="924558" y="2677849"/>
            <a:ext cx="3499676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 D:\develop\java\jdk-21\bin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BCB7C6-B13A-4441-B550-018349A32103}"/>
              </a:ext>
            </a:extLst>
          </p:cNvPr>
          <p:cNvSpPr txBox="1"/>
          <p:nvPr/>
        </p:nvSpPr>
        <p:spPr>
          <a:xfrm>
            <a:off x="576196" y="4160926"/>
            <a:ext cx="960230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lang="zh-CN" altLang="en-US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：是用于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告诉操作系统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安装在了哪个位置（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将来其他技术要通过这个环境变量找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A288D7-C373-4047-98FD-3A75E6B6B4B2}"/>
              </a:ext>
            </a:extLst>
          </p:cNvPr>
          <p:cNvSpPr txBox="1"/>
          <p:nvPr/>
        </p:nvSpPr>
        <p:spPr>
          <a:xfrm>
            <a:off x="924558" y="4783595"/>
            <a:ext cx="3336170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  D:\develop\java\jdk-21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0EF4F4E5-CD46-445E-8E77-86CBE6558F79}"/>
              </a:ext>
            </a:extLst>
          </p:cNvPr>
          <p:cNvSpPr txBox="1">
            <a:spLocks/>
          </p:cNvSpPr>
          <p:nvPr/>
        </p:nvSpPr>
        <p:spPr>
          <a:xfrm>
            <a:off x="596244" y="3536740"/>
            <a:ext cx="438812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</a:rPr>
              <a:t>建议为</a:t>
            </a:r>
            <a:r>
              <a:rPr kumimoji="1" lang="en-US" altLang="zh-CN" dirty="0">
                <a:solidFill>
                  <a:srgbClr val="C00000"/>
                </a:solidFill>
              </a:rPr>
              <a:t>JDK</a:t>
            </a:r>
            <a:r>
              <a:rPr kumimoji="1" lang="zh-CN" altLang="en-US" dirty="0">
                <a:solidFill>
                  <a:srgbClr val="C00000"/>
                </a:solidFill>
              </a:rPr>
              <a:t>再配置</a:t>
            </a:r>
            <a:r>
              <a:rPr kumimoji="1" lang="en-US" altLang="zh-CN" dirty="0">
                <a:solidFill>
                  <a:srgbClr val="C00000"/>
                </a:solidFill>
              </a:rPr>
              <a:t>JAVA_HOME</a:t>
            </a:r>
            <a:r>
              <a:rPr kumimoji="1" lang="zh-CN" altLang="en-US" dirty="0">
                <a:solidFill>
                  <a:srgbClr val="C00000"/>
                </a:solidFill>
              </a:rPr>
              <a:t>环境变量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C002175-33D7-40B1-A387-0FC2DF9A8A73}"/>
              </a:ext>
            </a:extLst>
          </p:cNvPr>
          <p:cNvSpPr txBox="1"/>
          <p:nvPr/>
        </p:nvSpPr>
        <p:spPr>
          <a:xfrm>
            <a:off x="4984372" y="4762334"/>
            <a:ext cx="2945037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推荐： 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  %JAVA_HOME%\bin</a:t>
            </a:r>
          </a:p>
        </p:txBody>
      </p:sp>
    </p:spTree>
    <p:extLst>
      <p:ext uri="{BB962C8B-B14F-4D97-AF65-F5344CB8AC3E}">
        <p14:creationId xmlns:p14="http://schemas.microsoft.com/office/powerpoint/2010/main" val="3730547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17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6EF9A-86AE-41DA-8698-06C97C6D9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602532" cy="3962399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dirty="0"/>
              <a:t>什么是</a:t>
            </a:r>
            <a:r>
              <a:rPr lang="en-US" altLang="zh-CN" dirty="0"/>
              <a:t>Path</a:t>
            </a:r>
            <a:r>
              <a:rPr lang="zh-CN" altLang="en-US" dirty="0"/>
              <a:t>环境变量？</a:t>
            </a:r>
            <a:endParaRPr lang="en-US" altLang="zh-CN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用于配置程序的路径，方便我们在命令行窗口的任意目录下启动该程序。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lang="en-US" altLang="zh-CN" dirty="0"/>
              <a:t>JDK</a:t>
            </a:r>
            <a:r>
              <a:rPr lang="zh-CN" altLang="en-US" dirty="0"/>
              <a:t>安装时，关于环境变量的配置，需要注意什么？</a:t>
            </a:r>
            <a:endParaRPr lang="en-US" altLang="zh-CN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较新版本的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会自动配置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环境变量，较老的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版本则不会。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建议还是自己配置一下“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”、 “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63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AAA9994-112E-77C9-2E55-D566083E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85" y="2409043"/>
            <a:ext cx="6178616" cy="31643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7740ED9-E2FF-41A7-43C7-AD1397BC1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77" y="2970522"/>
            <a:ext cx="5339638" cy="26028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86C087-950C-D039-9A5E-255F822EB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295" y="993633"/>
            <a:ext cx="1245917" cy="1107482"/>
          </a:xfrm>
          <a:prstGeom prst="rect">
            <a:avLst/>
          </a:prstGeom>
        </p:spPr>
      </p:pic>
      <p:grpSp>
        <p:nvGrpSpPr>
          <p:cNvPr id="28" name="Aitds5">
            <a:extLst>
              <a:ext uri="{FF2B5EF4-FFF2-40B4-BE49-F238E27FC236}">
                <a16:creationId xmlns:a16="http://schemas.microsoft.com/office/drawing/2014/main" id="{696446C4-A6A7-B2FC-0AF1-C4A8A04A8168}"/>
              </a:ext>
            </a:extLst>
          </p:cNvPr>
          <p:cNvGrpSpPr/>
          <p:nvPr/>
        </p:nvGrpSpPr>
        <p:grpSpPr>
          <a:xfrm>
            <a:off x="768254" y="1516672"/>
            <a:ext cx="1769671" cy="360000"/>
            <a:chOff x="2976200" y="987574"/>
            <a:chExt cx="1152128" cy="360000"/>
          </a:xfrm>
          <a:solidFill>
            <a:srgbClr val="E20000"/>
          </a:solidFill>
        </p:grpSpPr>
        <p:sp>
          <p:nvSpPr>
            <p:cNvPr id="29" name="Aitds5-1">
              <a:extLst>
                <a:ext uri="{FF2B5EF4-FFF2-40B4-BE49-F238E27FC236}">
                  <a16:creationId xmlns:a16="http://schemas.microsoft.com/office/drawing/2014/main" id="{2C8C825D-C742-712A-0F7F-ECC9916F13A6}"/>
                </a:ext>
              </a:extLst>
            </p:cNvPr>
            <p:cNvSpPr/>
            <p:nvPr/>
          </p:nvSpPr>
          <p:spPr>
            <a:xfrm flipH="1">
              <a:off x="3840296" y="987574"/>
              <a:ext cx="288032" cy="360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30" name="Aitds5-2">
              <a:extLst>
                <a:ext uri="{FF2B5EF4-FFF2-40B4-BE49-F238E27FC236}">
                  <a16:creationId xmlns:a16="http://schemas.microsoft.com/office/drawing/2014/main" id="{AB179C74-7D1B-C87F-CDE3-492E0406FABB}"/>
                </a:ext>
              </a:extLst>
            </p:cNvPr>
            <p:cNvSpPr/>
            <p:nvPr/>
          </p:nvSpPr>
          <p:spPr>
            <a:xfrm>
              <a:off x="2976200" y="987574"/>
              <a:ext cx="100811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AI Prompt </a:t>
              </a:r>
              <a:endPara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571D1DF-767D-F01C-308A-D504A72871D1}"/>
              </a:ext>
            </a:extLst>
          </p:cNvPr>
          <p:cNvSpPr txBox="1"/>
          <p:nvPr/>
        </p:nvSpPr>
        <p:spPr>
          <a:xfrm>
            <a:off x="2737014" y="1516672"/>
            <a:ext cx="8534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我是一名</a:t>
            </a:r>
            <a:r>
              <a:rPr lang="en-US" altLang="zh-CN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初学者，请问怎么开发一个</a:t>
            </a:r>
            <a:r>
              <a:rPr lang="en-US" altLang="zh-CN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E2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程序并运行，开发步骤是什么样的？</a:t>
            </a:r>
            <a:endParaRPr lang="zh-CN" altLang="en-US" dirty="0">
              <a:solidFill>
                <a:srgbClr val="E20000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2" name="箭头: 左 31">
            <a:extLst>
              <a:ext uri="{FF2B5EF4-FFF2-40B4-BE49-F238E27FC236}">
                <a16:creationId xmlns:a16="http://schemas.microsoft.com/office/drawing/2014/main" id="{06CC0D85-8F09-E8D8-DDD5-DB47520A6ECD}"/>
              </a:ext>
            </a:extLst>
          </p:cNvPr>
          <p:cNvSpPr/>
          <p:nvPr/>
        </p:nvSpPr>
        <p:spPr>
          <a:xfrm>
            <a:off x="8014316" y="2970522"/>
            <a:ext cx="1110342" cy="18661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箭头: 左 1">
            <a:extLst>
              <a:ext uri="{FF2B5EF4-FFF2-40B4-BE49-F238E27FC236}">
                <a16:creationId xmlns:a16="http://schemas.microsoft.com/office/drawing/2014/main" id="{206FC43E-18A6-8D1D-9121-887C0ABE0B1E}"/>
              </a:ext>
            </a:extLst>
          </p:cNvPr>
          <p:cNvSpPr/>
          <p:nvPr/>
        </p:nvSpPr>
        <p:spPr>
          <a:xfrm>
            <a:off x="1770873" y="4600818"/>
            <a:ext cx="1110342" cy="18661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139692-1172-488E-FA89-A1F29DD5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开发一个入门程序的步骤</a:t>
            </a:r>
          </a:p>
        </p:txBody>
      </p:sp>
    </p:spTree>
    <p:extLst>
      <p:ext uri="{BB962C8B-B14F-4D97-AF65-F5344CB8AC3E}">
        <p14:creationId xmlns:p14="http://schemas.microsoft.com/office/powerpoint/2010/main" val="3529580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998EA20-1A34-4A79-B4ED-D1E2E08F7240}"/>
              </a:ext>
            </a:extLst>
          </p:cNvPr>
          <p:cNvSpPr txBox="1"/>
          <p:nvPr/>
        </p:nvSpPr>
        <p:spPr>
          <a:xfrm>
            <a:off x="753005" y="5061048"/>
            <a:ext cx="8252771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注意：记得保存文件：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ctrl + s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，文件名称必须与代码中的类名称一致。</a:t>
            </a:r>
            <a:endParaRPr lang="zh-CN" altLang="en-US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0BD902-722F-D3E0-9657-9E028177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6" y="2868284"/>
            <a:ext cx="3320053" cy="19510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944F006-D455-804C-6E93-BF0A4B531094}"/>
              </a:ext>
            </a:extLst>
          </p:cNvPr>
          <p:cNvSpPr/>
          <p:nvPr/>
        </p:nvSpPr>
        <p:spPr>
          <a:xfrm>
            <a:off x="753006" y="1576791"/>
            <a:ext cx="1426448" cy="381000"/>
          </a:xfrm>
          <a:prstGeom prst="rect">
            <a:avLst/>
          </a:prstGeom>
          <a:solidFill>
            <a:srgbClr val="0078F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编写代码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182BE3-4B57-D467-2D5A-070CC89956E5}"/>
              </a:ext>
            </a:extLst>
          </p:cNvPr>
          <p:cNvSpPr/>
          <p:nvPr/>
        </p:nvSpPr>
        <p:spPr>
          <a:xfrm>
            <a:off x="4974655" y="1576791"/>
            <a:ext cx="1151467" cy="381000"/>
          </a:xfrm>
          <a:prstGeom prst="rect">
            <a:avLst/>
          </a:prstGeom>
          <a:solidFill>
            <a:srgbClr val="0078F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编译代码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A5BE7ED-75A2-DDDA-8F7C-A4523D0AC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9250" y="2186639"/>
            <a:ext cx="2868750" cy="427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命令：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程序名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.java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6978C81-0AE3-D968-35C8-2DF12AA09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55" y="2812755"/>
            <a:ext cx="2717940" cy="3302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773A8A-D043-FB49-46DF-DA195B9DD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655" y="3341983"/>
            <a:ext cx="2025754" cy="1289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9E37CA8-5E2E-41F4-A7C2-5A09FD068798}"/>
              </a:ext>
            </a:extLst>
          </p:cNvPr>
          <p:cNvSpPr/>
          <p:nvPr/>
        </p:nvSpPr>
        <p:spPr>
          <a:xfrm>
            <a:off x="8810439" y="1576791"/>
            <a:ext cx="1151467" cy="381000"/>
          </a:xfrm>
          <a:prstGeom prst="rect">
            <a:avLst/>
          </a:prstGeom>
          <a:solidFill>
            <a:srgbClr val="0078F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</a:t>
            </a:r>
            <a:r>
              <a:rPr lang="zh-CN" altLang="en-US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运行代码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23B231E-92BB-B05C-F9E9-BAF3AF68A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5029" y="2205540"/>
            <a:ext cx="2868750" cy="427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命令：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程序名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4426DF5-CE94-FF38-1F65-A7864DA69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439" y="2812755"/>
            <a:ext cx="2184512" cy="469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86B9D707-B390-B8E8-B02A-75B8973A3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13" y="1430334"/>
            <a:ext cx="511033" cy="633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33A9D40-FC06-E3D4-931B-4346739F86FC}"/>
              </a:ext>
            </a:extLst>
          </p:cNvPr>
          <p:cNvSpPr txBox="1"/>
          <p:nvPr/>
        </p:nvSpPr>
        <p:spPr>
          <a:xfrm>
            <a:off x="2208830" y="2128032"/>
            <a:ext cx="155202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.java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A5458E3-0F4F-9A97-7243-936DB8213C74}"/>
              </a:ext>
            </a:extLst>
          </p:cNvPr>
          <p:cNvSpPr txBox="1"/>
          <p:nvPr/>
        </p:nvSpPr>
        <p:spPr>
          <a:xfrm>
            <a:off x="2368073" y="2445856"/>
            <a:ext cx="1675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【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源代码文件</a:t>
            </a: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】</a:t>
            </a:r>
            <a:endParaRPr lang="zh-CN" altLang="en-US" sz="14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EB6978-C38D-FBA7-CD7C-96D454E6B813}"/>
              </a:ext>
            </a:extLst>
          </p:cNvPr>
          <p:cNvSpPr txBox="1"/>
          <p:nvPr/>
        </p:nvSpPr>
        <p:spPr>
          <a:xfrm>
            <a:off x="753005" y="5379441"/>
            <a:ext cx="7543724" cy="54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建议代码文件名全英文，首字母大写，满足驼峰模式，源代码文件的后缀必须是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.java 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A1DA80E-5033-A1C4-A5C0-72DED63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程序的开发步骤</a:t>
            </a:r>
          </a:p>
        </p:txBody>
      </p:sp>
    </p:spTree>
    <p:extLst>
      <p:ext uri="{BB962C8B-B14F-4D97-AF65-F5344CB8AC3E}">
        <p14:creationId xmlns:p14="http://schemas.microsoft.com/office/powerpoint/2010/main" val="346622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26" y="422013"/>
            <a:ext cx="11060481" cy="533182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  <a:cs typeface="+mn-cs"/>
              </a:rPr>
              <a:t>一次编译，处处可用。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5A6331-954B-1812-6A0B-2F964A71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的跨平台原理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7F808E57-6722-48C4-9CD0-330C6D484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596" y="3372619"/>
            <a:ext cx="15801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</a:p>
        </p:txBody>
      </p:sp>
      <p:pic>
        <p:nvPicPr>
          <p:cNvPr id="39" name="图片 1">
            <a:extLst>
              <a:ext uri="{FF2B5EF4-FFF2-40B4-BE49-F238E27FC236}">
                <a16:creationId xmlns:a16="http://schemas.microsoft.com/office/drawing/2014/main" id="{4E7A7F22-F642-4174-905D-A7D8E627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036" y="1368381"/>
            <a:ext cx="2497667" cy="91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2">
            <a:extLst>
              <a:ext uri="{FF2B5EF4-FFF2-40B4-BE49-F238E27FC236}">
                <a16:creationId xmlns:a16="http://schemas.microsoft.com/office/drawing/2014/main" id="{28012538-FA4B-4002-87AB-3398D1FFA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222" y="2909357"/>
            <a:ext cx="2330451" cy="103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5">
            <a:extLst>
              <a:ext uri="{FF2B5EF4-FFF2-40B4-BE49-F238E27FC236}">
                <a16:creationId xmlns:a16="http://schemas.microsoft.com/office/drawing/2014/main" id="{D7399FC5-8A14-4C8B-82CC-E759EE91A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74" y="4719197"/>
            <a:ext cx="1892300" cy="114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31188E7-0B30-4EC4-B63B-60A600433E2F}"/>
              </a:ext>
            </a:extLst>
          </p:cNvPr>
          <p:cNvSpPr/>
          <p:nvPr/>
        </p:nvSpPr>
        <p:spPr>
          <a:xfrm>
            <a:off x="7266664" y="1425745"/>
            <a:ext cx="1921933" cy="7683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9D3B940-49C5-4CF8-A70E-609F98F19730}"/>
              </a:ext>
            </a:extLst>
          </p:cNvPr>
          <p:cNvSpPr/>
          <p:nvPr/>
        </p:nvSpPr>
        <p:spPr>
          <a:xfrm>
            <a:off x="7279812" y="3128433"/>
            <a:ext cx="1921933" cy="7683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Linux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70513EC-EF04-45B9-B637-FD109B2BBB0C}"/>
              </a:ext>
            </a:extLst>
          </p:cNvPr>
          <p:cNvSpPr/>
          <p:nvPr/>
        </p:nvSpPr>
        <p:spPr>
          <a:xfrm>
            <a:off x="7304749" y="4825367"/>
            <a:ext cx="1921933" cy="7683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MacOS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8546152-EB2C-4FAB-BD91-53A723249379}"/>
              </a:ext>
            </a:extLst>
          </p:cNvPr>
          <p:cNvCxnSpPr>
            <a:cxnSpLocks/>
          </p:cNvCxnSpPr>
          <p:nvPr/>
        </p:nvCxnSpPr>
        <p:spPr>
          <a:xfrm flipV="1">
            <a:off x="5196232" y="1840292"/>
            <a:ext cx="657490" cy="12881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BF09ED1-15A6-4FC3-A2F8-5363AE6FF493}"/>
              </a:ext>
            </a:extLst>
          </p:cNvPr>
          <p:cNvCxnSpPr>
            <a:cxnSpLocks/>
          </p:cNvCxnSpPr>
          <p:nvPr/>
        </p:nvCxnSpPr>
        <p:spPr>
          <a:xfrm>
            <a:off x="5191414" y="3512607"/>
            <a:ext cx="1113693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408E790-9D6D-4757-A713-94C4077AEBEC}"/>
              </a:ext>
            </a:extLst>
          </p:cNvPr>
          <p:cNvCxnSpPr>
            <a:cxnSpLocks/>
          </p:cNvCxnSpPr>
          <p:nvPr/>
        </p:nvCxnSpPr>
        <p:spPr>
          <a:xfrm>
            <a:off x="5100019" y="3733648"/>
            <a:ext cx="878749" cy="147589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D92DA32-5CF2-493C-9B49-AE95B58FE128}"/>
              </a:ext>
            </a:extLst>
          </p:cNvPr>
          <p:cNvCxnSpPr/>
          <p:nvPr/>
        </p:nvCxnSpPr>
        <p:spPr>
          <a:xfrm>
            <a:off x="5853722" y="1826639"/>
            <a:ext cx="124883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217D0A4-424D-45BE-B4F5-C5F5D298C63C}"/>
              </a:ext>
            </a:extLst>
          </p:cNvPr>
          <p:cNvCxnSpPr>
            <a:cxnSpLocks/>
          </p:cNvCxnSpPr>
          <p:nvPr/>
        </p:nvCxnSpPr>
        <p:spPr>
          <a:xfrm>
            <a:off x="6221031" y="3512607"/>
            <a:ext cx="1045633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9D1F5F8-B0EA-4BF9-B961-5D328F7CDADA}"/>
              </a:ext>
            </a:extLst>
          </p:cNvPr>
          <p:cNvCxnSpPr>
            <a:cxnSpLocks/>
          </p:cNvCxnSpPr>
          <p:nvPr/>
        </p:nvCxnSpPr>
        <p:spPr>
          <a:xfrm>
            <a:off x="5978768" y="5209541"/>
            <a:ext cx="1123787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3">
            <a:extLst>
              <a:ext uri="{FF2B5EF4-FFF2-40B4-BE49-F238E27FC236}">
                <a16:creationId xmlns:a16="http://schemas.microsoft.com/office/drawing/2014/main" id="{A4147B09-CA87-4EEE-AD12-A428E4FE063B}"/>
              </a:ext>
            </a:extLst>
          </p:cNvPr>
          <p:cNvGrpSpPr>
            <a:grpSpLocks/>
          </p:cNvGrpSpPr>
          <p:nvPr/>
        </p:nvGrpSpPr>
        <p:grpSpPr bwMode="auto">
          <a:xfrm>
            <a:off x="461357" y="2983114"/>
            <a:ext cx="2149286" cy="891771"/>
            <a:chOff x="6318238" y="815581"/>
            <a:chExt cx="2336053" cy="780185"/>
          </a:xfrm>
        </p:grpSpPr>
        <p:pic>
          <p:nvPicPr>
            <p:cNvPr id="22" name="Picture 9" descr="C:\Users\admin\Desktop\816222-20150928161843261-1576526614.png">
              <a:extLst>
                <a:ext uri="{FF2B5EF4-FFF2-40B4-BE49-F238E27FC236}">
                  <a16:creationId xmlns:a16="http://schemas.microsoft.com/office/drawing/2014/main" id="{A9D79C6F-1E82-4AFB-B418-8642D5D5C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238" y="815581"/>
              <a:ext cx="1304925" cy="780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41153285-D22A-4B76-A906-CF3C80A6C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4725" y="1129421"/>
              <a:ext cx="1369566" cy="350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rgbClr val="AD2B26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</a:t>
              </a:r>
              <a:r>
                <a:rPr lang="zh-CN" altLang="en-US" sz="2000" dirty="0">
                  <a:solidFill>
                    <a:srgbClr val="AD2B26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程序</a:t>
              </a:r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A92A8A2-DDE0-4290-8ED6-560493A86F1F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2610643" y="3541896"/>
            <a:ext cx="1368953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0972298-7973-4A24-B004-86240F6CF4F3}"/>
              </a:ext>
            </a:extLst>
          </p:cNvPr>
          <p:cNvSpPr txBox="1"/>
          <p:nvPr/>
        </p:nvSpPr>
        <p:spPr>
          <a:xfrm>
            <a:off x="2666816" y="3087926"/>
            <a:ext cx="1299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 err="1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  <a:cs typeface="+mn-cs"/>
              </a:rPr>
              <a:t>javac</a:t>
            </a:r>
            <a:r>
              <a:rPr lang="zh-CN" altLang="en-US" sz="1800" b="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  <a:cs typeface="+mn-cs"/>
              </a:rPr>
              <a:t>编译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51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 animBg="1"/>
      <p:bldP spid="43" grpId="0" animBg="1"/>
      <p:bldP spid="44" grpId="0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1" indent="0">
              <a:lnSpc>
                <a:spcPct val="250000"/>
              </a:lnSpc>
              <a:buNone/>
            </a:pPr>
            <a:r>
              <a:rPr lang="en-US" altLang="zh-CN" sz="20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20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、开发一个</a:t>
            </a:r>
            <a:r>
              <a:rPr lang="en-US" altLang="zh-CN" sz="20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20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程序要经历哪几个步骤？</a:t>
            </a:r>
            <a:endParaRPr lang="en-US" altLang="zh-CN" sz="20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编写、编译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、运行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(java)</a:t>
            </a:r>
          </a:p>
          <a:p>
            <a:pPr marL="457200" lvl="1" indent="0">
              <a:lnSpc>
                <a:spcPct val="250000"/>
              </a:lnSpc>
              <a:buNone/>
            </a:pPr>
            <a:r>
              <a:rPr lang="en-US" altLang="zh-CN" sz="20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20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20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20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代码编写时，有哪些基本要求？</a:t>
            </a:r>
            <a:endParaRPr lang="en-US" altLang="zh-CN" sz="20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代码文件的名称，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后缀必须是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.java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结尾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代码文件的名称，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必须与代码里所谓的类名称一致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必须使用英文模式下的符号。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047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223DDD5-49F3-868D-B6A7-B9631073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开发并运行第一个</a:t>
            </a:r>
            <a:r>
              <a:rPr lang="en-US" altLang="zh-CN" dirty="0"/>
              <a:t>Java</a:t>
            </a:r>
            <a:r>
              <a:rPr lang="zh-CN" altLang="en-US" dirty="0"/>
              <a:t>入门程序</a:t>
            </a:r>
          </a:p>
        </p:txBody>
      </p:sp>
      <p:sp>
        <p:nvSpPr>
          <p:cNvPr id="23" name="文本占位符 6">
            <a:extLst>
              <a:ext uri="{FF2B5EF4-FFF2-40B4-BE49-F238E27FC236}">
                <a16:creationId xmlns:a16="http://schemas.microsoft.com/office/drawing/2014/main" id="{B3286A0D-B573-429C-A997-3713D3A936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82997" y="932477"/>
            <a:ext cx="9213850" cy="11176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sz="1800" b="1" dirty="0"/>
              <a:t>需求</a:t>
            </a:r>
            <a:endParaRPr lang="en-US" altLang="zh-CN" sz="18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请独立完成入门程序的编写、编译、运行。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0A8502-E190-19AB-D9B3-CC63A4E3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83" y="2432346"/>
            <a:ext cx="5708650" cy="18623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8F1BA2F-55AD-B00C-AD88-F6A08AF9D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98" y="4807924"/>
            <a:ext cx="6288021" cy="5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87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7F86C087-950C-D039-9A5E-255F822EB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9746" y="793103"/>
            <a:ext cx="6476610" cy="57569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6E4852-B8F1-69BF-9C2F-5E531E700F4D}"/>
              </a:ext>
            </a:extLst>
          </p:cNvPr>
          <p:cNvSpPr txBox="1"/>
          <p:nvPr/>
        </p:nvSpPr>
        <p:spPr>
          <a:xfrm>
            <a:off x="1233975" y="2244413"/>
            <a:ext cx="6573416" cy="185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000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       " </a:t>
            </a:r>
            <a:r>
              <a:rPr lang="zh-CN" altLang="en-US" sz="2000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祝贺大家，从零到一的飞跃是最勇敢的尝试。今天的成功运行，是明天无数奇迹的预演。继续追光，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sz="2000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将为你们的创造力插上翅膀！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6944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532548"/>
            <a:ext cx="3356415" cy="2983481"/>
          </a:xfrm>
          <a:prstGeom prst="rect">
            <a:avLst/>
          </a:prstGeom>
        </p:spPr>
      </p:pic>
      <p:sp>
        <p:nvSpPr>
          <p:cNvPr id="4" name="Aitds3">
            <a:extLst>
              <a:ext uri="{FF2B5EF4-FFF2-40B4-BE49-F238E27FC236}">
                <a16:creationId xmlns:a16="http://schemas.microsoft.com/office/drawing/2014/main" id="{10BD7032-2CB0-46A3-93CE-4D135BDF39B2}"/>
              </a:ext>
            </a:extLst>
          </p:cNvPr>
          <p:cNvSpPr/>
          <p:nvPr/>
        </p:nvSpPr>
        <p:spPr>
          <a:xfrm>
            <a:off x="3805762" y="3360257"/>
            <a:ext cx="7480006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我是一名零基础的</a:t>
            </a:r>
            <a:r>
              <a:rPr lang="en-US" altLang="zh-CN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初学者，请简单告诉我</a:t>
            </a:r>
            <a:r>
              <a:rPr lang="en-US" altLang="zh-CN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是什么，能做什么？</a:t>
            </a:r>
            <a:endParaRPr lang="zh-CN" altLang="en-US" dirty="0">
              <a:solidFill>
                <a:srgbClr val="C00000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grpSp>
        <p:nvGrpSpPr>
          <p:cNvPr id="6" name="Aitds5">
            <a:extLst>
              <a:ext uri="{FF2B5EF4-FFF2-40B4-BE49-F238E27FC236}">
                <a16:creationId xmlns:a16="http://schemas.microsoft.com/office/drawing/2014/main" id="{4FD45B47-2C20-4A44-A56E-FFBCBFEF5440}"/>
              </a:ext>
            </a:extLst>
          </p:cNvPr>
          <p:cNvGrpSpPr/>
          <p:nvPr/>
        </p:nvGrpSpPr>
        <p:grpSpPr>
          <a:xfrm>
            <a:off x="1837001" y="3346506"/>
            <a:ext cx="1769671" cy="360000"/>
            <a:chOff x="2976200" y="987574"/>
            <a:chExt cx="1152128" cy="360000"/>
          </a:xfrm>
        </p:grpSpPr>
        <p:sp>
          <p:nvSpPr>
            <p:cNvPr id="7" name="Aitds5-1">
              <a:extLst>
                <a:ext uri="{FF2B5EF4-FFF2-40B4-BE49-F238E27FC236}">
                  <a16:creationId xmlns:a16="http://schemas.microsoft.com/office/drawing/2014/main" id="{2BD00FEC-8956-439D-88E7-5265B3946B11}"/>
                </a:ext>
              </a:extLst>
            </p:cNvPr>
            <p:cNvSpPr/>
            <p:nvPr/>
          </p:nvSpPr>
          <p:spPr>
            <a:xfrm flipH="1">
              <a:off x="3840296" y="987574"/>
              <a:ext cx="288032" cy="360000"/>
            </a:xfrm>
            <a:prstGeom prst="chevron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8" name="Aitds5-2">
              <a:extLst>
                <a:ext uri="{FF2B5EF4-FFF2-40B4-BE49-F238E27FC236}">
                  <a16:creationId xmlns:a16="http://schemas.microsoft.com/office/drawing/2014/main" id="{4606F278-139F-4C99-B4E5-598878B27CA8}"/>
                </a:ext>
              </a:extLst>
            </p:cNvPr>
            <p:cNvSpPr/>
            <p:nvPr/>
          </p:nvSpPr>
          <p:spPr>
            <a:xfrm>
              <a:off x="2976200" y="987574"/>
              <a:ext cx="1008110" cy="360000"/>
            </a:xfrm>
            <a:prstGeom prst="rect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AI Prompt</a:t>
              </a:r>
              <a:endPara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98EC076C-B79F-4C0E-F847-C5D12C6D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+ Java</a:t>
            </a:r>
            <a:r>
              <a:rPr lang="zh-CN" altLang="en-US" dirty="0"/>
              <a:t>快速入门</a:t>
            </a:r>
          </a:p>
        </p:txBody>
      </p:sp>
    </p:spTree>
    <p:extLst>
      <p:ext uri="{BB962C8B-B14F-4D97-AF65-F5344CB8AC3E}">
        <p14:creationId xmlns:p14="http://schemas.microsoft.com/office/powerpoint/2010/main" val="422962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6DC67BF1-6802-490B-8922-0CE0FBA3A3B3}"/>
              </a:ext>
            </a:extLst>
          </p:cNvPr>
          <p:cNvSpPr txBox="1"/>
          <p:nvPr/>
        </p:nvSpPr>
        <p:spPr>
          <a:xfrm>
            <a:off x="576196" y="485688"/>
            <a:ext cx="9930460" cy="201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5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是美国的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公司（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Stanford University Network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1995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年推出的一门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计算机高级编程语言。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公司于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2009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年被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（甲骨文）公司收购。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普遍认同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的联合创始人之一：詹姆斯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高斯林 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James Gosling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）为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之父。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D83285-7D2A-1FDF-B1D3-858924EC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是什么？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065FB2-1DB7-711E-D084-5A90C48A0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83" y="2737514"/>
            <a:ext cx="3853088" cy="27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9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9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ED0FAA-0B42-9F93-DAB3-81EFC4487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是世界上最流行的编程语言之一，在国内</a:t>
            </a:r>
            <a:r>
              <a:rPr lang="zh-CN" altLang="en-US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使用最为广泛的编程语言。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endParaRPr lang="en-US" altLang="zh-CN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的开发社区完善，功能丰富。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rgbClr val="262626"/>
                </a:solidFill>
              </a:rPr>
              <a:t>Java</a:t>
            </a:r>
            <a:r>
              <a:rPr lang="zh-CN" altLang="en-US" dirty="0">
                <a:solidFill>
                  <a:srgbClr val="262626"/>
                </a:solidFill>
              </a:rPr>
              <a:t>具有很好的可移植、安全可靠、性能较好。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8DE1765-2E19-F29D-F82A-D9B810E4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为什么会被企业广泛采用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E41164-2475-6512-8D7F-6F4A436E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7" y="1693019"/>
            <a:ext cx="9462692" cy="305472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0121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E8A3-590C-838C-A3F1-1DE2C1433281}"/>
              </a:ext>
            </a:extLst>
          </p:cNvPr>
          <p:cNvGrpSpPr/>
          <p:nvPr/>
        </p:nvGrpSpPr>
        <p:grpSpPr>
          <a:xfrm>
            <a:off x="4112488" y="1160543"/>
            <a:ext cx="3967023" cy="3721531"/>
            <a:chOff x="4224662" y="1676145"/>
            <a:chExt cx="3967023" cy="37215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419FB29D-37A9-AED7-2CCC-3477A73394C8}"/>
                </a:ext>
              </a:extLst>
            </p:cNvPr>
            <p:cNvSpPr/>
            <p:nvPr/>
          </p:nvSpPr>
          <p:spPr bwMode="auto">
            <a:xfrm>
              <a:off x="5471801" y="2827306"/>
              <a:ext cx="1388746" cy="1557136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noFill/>
            </a:ln>
            <a:effectLst>
              <a:outerShdw blurRad="762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DC56D5A-B0D3-7E20-2650-A44A56F9B072}"/>
                </a:ext>
              </a:extLst>
            </p:cNvPr>
            <p:cNvSpPr/>
            <p:nvPr/>
          </p:nvSpPr>
          <p:spPr bwMode="auto">
            <a:xfrm>
              <a:off x="5586384" y="2955782"/>
              <a:ext cx="1133817" cy="1271295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rgbClr val="1F6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A1F8C9D-1A81-7CA2-4C0D-01A1177EB28B}"/>
                </a:ext>
              </a:extLst>
            </p:cNvPr>
            <p:cNvSpPr/>
            <p:nvPr/>
          </p:nvSpPr>
          <p:spPr bwMode="auto">
            <a:xfrm>
              <a:off x="5664213" y="3051248"/>
              <a:ext cx="981419" cy="1100420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9C26309-D728-FD23-6BC4-DC6F7C5153B5}"/>
                </a:ext>
              </a:extLst>
            </p:cNvPr>
            <p:cNvSpPr/>
            <p:nvPr/>
          </p:nvSpPr>
          <p:spPr bwMode="auto">
            <a:xfrm>
              <a:off x="4901406" y="1676145"/>
              <a:ext cx="786478" cy="90351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rgbClr val="1F6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+mn-lt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B904DDB-F093-972B-9E9B-2199E7279F36}"/>
                </a:ext>
              </a:extLst>
            </p:cNvPr>
            <p:cNvSpPr/>
            <p:nvPr/>
          </p:nvSpPr>
          <p:spPr bwMode="auto">
            <a:xfrm>
              <a:off x="4224662" y="3136239"/>
              <a:ext cx="786478" cy="90351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rgbClr val="11C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+mn-lt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E13BAA8-D00F-12FF-9B4B-6B11A16D3210}"/>
                </a:ext>
              </a:extLst>
            </p:cNvPr>
            <p:cNvSpPr/>
            <p:nvPr/>
          </p:nvSpPr>
          <p:spPr bwMode="auto">
            <a:xfrm>
              <a:off x="4894479" y="4494158"/>
              <a:ext cx="786478" cy="90351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rgbClr val="F4A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+mn-lt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E8C89AE-672E-3BC2-78A1-6CFE37C02135}"/>
                </a:ext>
              </a:extLst>
            </p:cNvPr>
            <p:cNvSpPr/>
            <p:nvPr/>
          </p:nvSpPr>
          <p:spPr bwMode="auto">
            <a:xfrm>
              <a:off x="6654963" y="1729725"/>
              <a:ext cx="786478" cy="90351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rgbClr val="11C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+mn-lt"/>
              </a:endParaRPr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0AB01E2-3C9E-C97E-A95E-AC149F0BB4AA}"/>
                </a:ext>
              </a:extLst>
            </p:cNvPr>
            <p:cNvSpPr/>
            <p:nvPr/>
          </p:nvSpPr>
          <p:spPr bwMode="auto">
            <a:xfrm>
              <a:off x="7405207" y="3136239"/>
              <a:ext cx="786478" cy="90351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rgbClr val="1F6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+mn-lt"/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5A7F5ED-0B1A-DE22-1835-8181A43D9958}"/>
                </a:ext>
              </a:extLst>
            </p:cNvPr>
            <p:cNvSpPr/>
            <p:nvPr/>
          </p:nvSpPr>
          <p:spPr bwMode="auto">
            <a:xfrm>
              <a:off x="6554632" y="4479908"/>
              <a:ext cx="786478" cy="903518"/>
            </a:xfrm>
            <a:custGeom>
              <a:avLst/>
              <a:gdLst>
                <a:gd name="T0" fmla="*/ 1837 w 3175"/>
                <a:gd name="T1" fmla="*/ 92 h 3561"/>
                <a:gd name="T2" fmla="*/ 2381 w 3175"/>
                <a:gd name="T3" fmla="*/ 406 h 3561"/>
                <a:gd name="T4" fmla="*/ 2925 w 3175"/>
                <a:gd name="T5" fmla="*/ 720 h 3561"/>
                <a:gd name="T6" fmla="*/ 3175 w 3175"/>
                <a:gd name="T7" fmla="*/ 1153 h 3561"/>
                <a:gd name="T8" fmla="*/ 3175 w 3175"/>
                <a:gd name="T9" fmla="*/ 1781 h 3561"/>
                <a:gd name="T10" fmla="*/ 3175 w 3175"/>
                <a:gd name="T11" fmla="*/ 2408 h 3561"/>
                <a:gd name="T12" fmla="*/ 2925 w 3175"/>
                <a:gd name="T13" fmla="*/ 2841 h 3561"/>
                <a:gd name="T14" fmla="*/ 2381 w 3175"/>
                <a:gd name="T15" fmla="*/ 3155 h 3561"/>
                <a:gd name="T16" fmla="*/ 1837 w 3175"/>
                <a:gd name="T17" fmla="*/ 3469 h 3561"/>
                <a:gd name="T18" fmla="*/ 1338 w 3175"/>
                <a:gd name="T19" fmla="*/ 3469 h 3561"/>
                <a:gd name="T20" fmla="*/ 794 w 3175"/>
                <a:gd name="T21" fmla="*/ 3155 h 3561"/>
                <a:gd name="T22" fmla="*/ 250 w 3175"/>
                <a:gd name="T23" fmla="*/ 2841 h 3561"/>
                <a:gd name="T24" fmla="*/ 0 w 3175"/>
                <a:gd name="T25" fmla="*/ 2408 h 3561"/>
                <a:gd name="T26" fmla="*/ 0 w 3175"/>
                <a:gd name="T27" fmla="*/ 1781 h 3561"/>
                <a:gd name="T28" fmla="*/ 0 w 3175"/>
                <a:gd name="T29" fmla="*/ 1153 h 3561"/>
                <a:gd name="T30" fmla="*/ 250 w 3175"/>
                <a:gd name="T31" fmla="*/ 720 h 3561"/>
                <a:gd name="T32" fmla="*/ 794 w 3175"/>
                <a:gd name="T33" fmla="*/ 406 h 3561"/>
                <a:gd name="T34" fmla="*/ 1338 w 3175"/>
                <a:gd name="T35" fmla="*/ 92 h 3561"/>
                <a:gd name="T36" fmla="*/ 1837 w 3175"/>
                <a:gd name="T37" fmla="*/ 92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3561">
                  <a:moveTo>
                    <a:pt x="1837" y="92"/>
                  </a:moveTo>
                  <a:lnTo>
                    <a:pt x="2381" y="406"/>
                  </a:lnTo>
                  <a:lnTo>
                    <a:pt x="2925" y="720"/>
                  </a:lnTo>
                  <a:cubicBezTo>
                    <a:pt x="3084" y="812"/>
                    <a:pt x="3175" y="969"/>
                    <a:pt x="3175" y="1153"/>
                  </a:cubicBezTo>
                  <a:lnTo>
                    <a:pt x="3175" y="1781"/>
                  </a:lnTo>
                  <a:lnTo>
                    <a:pt x="3175" y="2408"/>
                  </a:lnTo>
                  <a:cubicBezTo>
                    <a:pt x="3175" y="2592"/>
                    <a:pt x="3084" y="2750"/>
                    <a:pt x="2925" y="2841"/>
                  </a:cubicBezTo>
                  <a:lnTo>
                    <a:pt x="2381" y="3155"/>
                  </a:lnTo>
                  <a:lnTo>
                    <a:pt x="1837" y="3469"/>
                  </a:lnTo>
                  <a:cubicBezTo>
                    <a:pt x="1678" y="3561"/>
                    <a:pt x="1496" y="3561"/>
                    <a:pt x="1338" y="3469"/>
                  </a:cubicBezTo>
                  <a:lnTo>
                    <a:pt x="794" y="3155"/>
                  </a:lnTo>
                  <a:lnTo>
                    <a:pt x="250" y="2841"/>
                  </a:lnTo>
                  <a:cubicBezTo>
                    <a:pt x="91" y="2750"/>
                    <a:pt x="0" y="2592"/>
                    <a:pt x="0" y="2408"/>
                  </a:cubicBezTo>
                  <a:lnTo>
                    <a:pt x="0" y="1781"/>
                  </a:lnTo>
                  <a:lnTo>
                    <a:pt x="0" y="1153"/>
                  </a:lnTo>
                  <a:cubicBezTo>
                    <a:pt x="0" y="969"/>
                    <a:pt x="91" y="812"/>
                    <a:pt x="250" y="720"/>
                  </a:cubicBezTo>
                  <a:lnTo>
                    <a:pt x="794" y="406"/>
                  </a:lnTo>
                  <a:lnTo>
                    <a:pt x="1338" y="92"/>
                  </a:lnTo>
                  <a:cubicBezTo>
                    <a:pt x="1496" y="0"/>
                    <a:pt x="1678" y="0"/>
                    <a:pt x="1837" y="92"/>
                  </a:cubicBezTo>
                  <a:close/>
                </a:path>
              </a:pathLst>
            </a:custGeom>
            <a:solidFill>
              <a:srgbClr val="F227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DE23A5F-037E-027E-E990-C4EC9C35D027}"/>
                </a:ext>
              </a:extLst>
            </p:cNvPr>
            <p:cNvSpPr txBox="1"/>
            <p:nvPr/>
          </p:nvSpPr>
          <p:spPr>
            <a:xfrm>
              <a:off x="5636027" y="3413519"/>
              <a:ext cx="1034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ea"/>
                  <a:sym typeface="+mn-lt"/>
                </a:rPr>
                <a:t>Java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+mn-lt"/>
              </a:endParaRPr>
            </a:p>
          </p:txBody>
        </p:sp>
      </p:grpSp>
      <p:sp>
        <p:nvSpPr>
          <p:cNvPr id="34" name="Freeform 36">
            <a:extLst>
              <a:ext uri="{FF2B5EF4-FFF2-40B4-BE49-F238E27FC236}">
                <a16:creationId xmlns:a16="http://schemas.microsoft.com/office/drawing/2014/main" id="{4835D26C-ABE8-9DA0-325D-E54956FDBBB4}"/>
              </a:ext>
            </a:extLst>
          </p:cNvPr>
          <p:cNvSpPr>
            <a:spLocks noEditPoints="1"/>
          </p:cNvSpPr>
          <p:nvPr/>
        </p:nvSpPr>
        <p:spPr bwMode="auto">
          <a:xfrm>
            <a:off x="4953982" y="1399592"/>
            <a:ext cx="466788" cy="459510"/>
          </a:xfrm>
          <a:custGeom>
            <a:avLst/>
            <a:gdLst>
              <a:gd name="T0" fmla="*/ 188097 w 792"/>
              <a:gd name="T1" fmla="*/ 307152 h 779"/>
              <a:gd name="T2" fmla="*/ 249296 w 792"/>
              <a:gd name="T3" fmla="*/ 200865 h 779"/>
              <a:gd name="T4" fmla="*/ 350994 w 792"/>
              <a:gd name="T5" fmla="*/ 290938 h 779"/>
              <a:gd name="T6" fmla="*/ 264596 w 792"/>
              <a:gd name="T7" fmla="*/ 182850 h 779"/>
              <a:gd name="T8" fmla="*/ 350994 w 792"/>
              <a:gd name="T9" fmla="*/ 290938 h 779"/>
              <a:gd name="T10" fmla="*/ 350994 w 792"/>
              <a:gd name="T11" fmla="*/ 290938 h 779"/>
              <a:gd name="T12" fmla="*/ 420293 w 792"/>
              <a:gd name="T13" fmla="*/ 174743 h 779"/>
              <a:gd name="T14" fmla="*/ 442793 w 792"/>
              <a:gd name="T15" fmla="*/ 163034 h 779"/>
              <a:gd name="T16" fmla="*/ 445493 w 792"/>
              <a:gd name="T17" fmla="*/ 182850 h 779"/>
              <a:gd name="T18" fmla="*/ 439193 w 792"/>
              <a:gd name="T19" fmla="*/ 215276 h 779"/>
              <a:gd name="T20" fmla="*/ 418493 w 792"/>
              <a:gd name="T21" fmla="*/ 207170 h 779"/>
              <a:gd name="T22" fmla="*/ 393293 w 792"/>
              <a:gd name="T23" fmla="*/ 185552 h 779"/>
              <a:gd name="T24" fmla="*/ 410393 w 792"/>
              <a:gd name="T25" fmla="*/ 172942 h 779"/>
              <a:gd name="T26" fmla="*/ 442793 w 792"/>
              <a:gd name="T27" fmla="*/ 163034 h 779"/>
              <a:gd name="T28" fmla="*/ 337494 w 792"/>
              <a:gd name="T29" fmla="*/ 308953 h 779"/>
              <a:gd name="T30" fmla="*/ 325795 w 792"/>
              <a:gd name="T31" fmla="*/ 440461 h 779"/>
              <a:gd name="T32" fmla="*/ 371694 w 792"/>
              <a:gd name="T33" fmla="*/ 320663 h 779"/>
              <a:gd name="T34" fmla="*/ 280795 w 792"/>
              <a:gd name="T35" fmla="*/ 268420 h 779"/>
              <a:gd name="T36" fmla="*/ 246596 w 792"/>
              <a:gd name="T37" fmla="*/ 280130 h 779"/>
              <a:gd name="T38" fmla="*/ 292495 w 792"/>
              <a:gd name="T39" fmla="*/ 440461 h 779"/>
              <a:gd name="T40" fmla="*/ 280795 w 792"/>
              <a:gd name="T41" fmla="*/ 268420 h 779"/>
              <a:gd name="T42" fmla="*/ 416693 w 792"/>
              <a:gd name="T43" fmla="*/ 240497 h 779"/>
              <a:gd name="T44" fmla="*/ 404993 w 792"/>
              <a:gd name="T45" fmla="*/ 440461 h 779"/>
              <a:gd name="T46" fmla="*/ 450892 w 792"/>
              <a:gd name="T47" fmla="*/ 253107 h 779"/>
              <a:gd name="T48" fmla="*/ 201597 w 792"/>
              <a:gd name="T49" fmla="*/ 351288 h 779"/>
              <a:gd name="T50" fmla="*/ 167397 w 792"/>
              <a:gd name="T51" fmla="*/ 362997 h 779"/>
              <a:gd name="T52" fmla="*/ 213296 w 792"/>
              <a:gd name="T53" fmla="*/ 440461 h 779"/>
              <a:gd name="T54" fmla="*/ 201597 w 792"/>
              <a:gd name="T55" fmla="*/ 351288 h 779"/>
              <a:gd name="T56" fmla="*/ 122398 w 792"/>
              <a:gd name="T57" fmla="*/ 440461 h 779"/>
              <a:gd name="T58" fmla="*/ 110698 w 792"/>
              <a:gd name="T59" fmla="*/ 170240 h 779"/>
              <a:gd name="T60" fmla="*/ 134098 w 792"/>
              <a:gd name="T61" fmla="*/ 170240 h 779"/>
              <a:gd name="T62" fmla="*/ 477892 w 792"/>
              <a:gd name="T63" fmla="*/ 417042 h 779"/>
              <a:gd name="T64" fmla="*/ 477892 w 792"/>
              <a:gd name="T65" fmla="*/ 440461 h 779"/>
              <a:gd name="T66" fmla="*/ 110698 w 792"/>
              <a:gd name="T67" fmla="*/ 428751 h 779"/>
              <a:gd name="T68" fmla="*/ 477892 w 792"/>
              <a:gd name="T69" fmla="*/ 417042 h 779"/>
              <a:gd name="T70" fmla="*/ 611990 w 792"/>
              <a:gd name="T71" fmla="*/ 701675 h 779"/>
              <a:gd name="T72" fmla="*/ 436493 w 792"/>
              <a:gd name="T73" fmla="*/ 566564 h 779"/>
              <a:gd name="T74" fmla="*/ 0 w 792"/>
              <a:gd name="T75" fmla="*/ 299045 h 779"/>
              <a:gd name="T76" fmla="*/ 599390 w 792"/>
              <a:gd name="T77" fmla="*/ 299045 h 779"/>
              <a:gd name="T78" fmla="*/ 677689 w 792"/>
              <a:gd name="T79" fmla="*/ 544947 h 779"/>
              <a:gd name="T80" fmla="*/ 300595 w 792"/>
              <a:gd name="T81" fmla="*/ 561160 h 779"/>
              <a:gd name="T82" fmla="*/ 561591 w 792"/>
              <a:gd name="T83" fmla="*/ 299045 h 779"/>
              <a:gd name="T84" fmla="*/ 38699 w 792"/>
              <a:gd name="T85" fmla="*/ 299045 h 77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792" h="779">
                <a:moveTo>
                  <a:pt x="297" y="240"/>
                </a:moveTo>
                <a:lnTo>
                  <a:pt x="209" y="341"/>
                </a:lnTo>
                <a:lnTo>
                  <a:pt x="188" y="323"/>
                </a:lnTo>
                <a:lnTo>
                  <a:pt x="277" y="223"/>
                </a:lnTo>
                <a:lnTo>
                  <a:pt x="297" y="240"/>
                </a:lnTo>
                <a:close/>
                <a:moveTo>
                  <a:pt x="390" y="323"/>
                </a:moveTo>
                <a:lnTo>
                  <a:pt x="276" y="224"/>
                </a:lnTo>
                <a:lnTo>
                  <a:pt x="294" y="203"/>
                </a:lnTo>
                <a:lnTo>
                  <a:pt x="408" y="303"/>
                </a:lnTo>
                <a:lnTo>
                  <a:pt x="390" y="323"/>
                </a:lnTo>
                <a:close/>
                <a:moveTo>
                  <a:pt x="487" y="212"/>
                </a:moveTo>
                <a:lnTo>
                  <a:pt x="390" y="323"/>
                </a:lnTo>
                <a:lnTo>
                  <a:pt x="369" y="305"/>
                </a:lnTo>
                <a:lnTo>
                  <a:pt x="467" y="194"/>
                </a:lnTo>
                <a:lnTo>
                  <a:pt x="487" y="212"/>
                </a:lnTo>
                <a:close/>
                <a:moveTo>
                  <a:pt x="492" y="181"/>
                </a:moveTo>
                <a:cubicBezTo>
                  <a:pt x="497" y="179"/>
                  <a:pt x="500" y="182"/>
                  <a:pt x="499" y="187"/>
                </a:cubicBezTo>
                <a:lnTo>
                  <a:pt x="495" y="203"/>
                </a:lnTo>
                <a:cubicBezTo>
                  <a:pt x="494" y="209"/>
                  <a:pt x="492" y="217"/>
                  <a:pt x="491" y="222"/>
                </a:cubicBezTo>
                <a:lnTo>
                  <a:pt x="488" y="239"/>
                </a:lnTo>
                <a:cubicBezTo>
                  <a:pt x="487" y="244"/>
                  <a:pt x="483" y="245"/>
                  <a:pt x="479" y="242"/>
                </a:cubicBezTo>
                <a:lnTo>
                  <a:pt x="465" y="230"/>
                </a:lnTo>
                <a:cubicBezTo>
                  <a:pt x="461" y="227"/>
                  <a:pt x="455" y="221"/>
                  <a:pt x="451" y="217"/>
                </a:cubicBezTo>
                <a:lnTo>
                  <a:pt x="437" y="206"/>
                </a:lnTo>
                <a:cubicBezTo>
                  <a:pt x="433" y="202"/>
                  <a:pt x="434" y="198"/>
                  <a:pt x="439" y="197"/>
                </a:cubicBezTo>
                <a:lnTo>
                  <a:pt x="456" y="192"/>
                </a:lnTo>
                <a:cubicBezTo>
                  <a:pt x="461" y="190"/>
                  <a:pt x="470" y="187"/>
                  <a:pt x="475" y="186"/>
                </a:cubicBezTo>
                <a:lnTo>
                  <a:pt x="492" y="181"/>
                </a:lnTo>
                <a:close/>
                <a:moveTo>
                  <a:pt x="400" y="343"/>
                </a:moveTo>
                <a:lnTo>
                  <a:pt x="375" y="343"/>
                </a:lnTo>
                <a:cubicBezTo>
                  <a:pt x="368" y="343"/>
                  <a:pt x="362" y="349"/>
                  <a:pt x="362" y="356"/>
                </a:cubicBezTo>
                <a:lnTo>
                  <a:pt x="362" y="489"/>
                </a:lnTo>
                <a:lnTo>
                  <a:pt x="413" y="489"/>
                </a:lnTo>
                <a:lnTo>
                  <a:pt x="413" y="356"/>
                </a:lnTo>
                <a:cubicBezTo>
                  <a:pt x="413" y="349"/>
                  <a:pt x="407" y="343"/>
                  <a:pt x="400" y="343"/>
                </a:cubicBezTo>
                <a:close/>
                <a:moveTo>
                  <a:pt x="312" y="298"/>
                </a:moveTo>
                <a:lnTo>
                  <a:pt x="287" y="298"/>
                </a:lnTo>
                <a:cubicBezTo>
                  <a:pt x="280" y="298"/>
                  <a:pt x="274" y="304"/>
                  <a:pt x="274" y="311"/>
                </a:cubicBezTo>
                <a:lnTo>
                  <a:pt x="274" y="489"/>
                </a:lnTo>
                <a:lnTo>
                  <a:pt x="325" y="489"/>
                </a:lnTo>
                <a:lnTo>
                  <a:pt x="325" y="311"/>
                </a:lnTo>
                <a:cubicBezTo>
                  <a:pt x="325" y="304"/>
                  <a:pt x="319" y="298"/>
                  <a:pt x="312" y="298"/>
                </a:cubicBezTo>
                <a:close/>
                <a:moveTo>
                  <a:pt x="488" y="267"/>
                </a:moveTo>
                <a:lnTo>
                  <a:pt x="463" y="267"/>
                </a:lnTo>
                <a:cubicBezTo>
                  <a:pt x="456" y="267"/>
                  <a:pt x="450" y="273"/>
                  <a:pt x="450" y="281"/>
                </a:cubicBezTo>
                <a:lnTo>
                  <a:pt x="450" y="489"/>
                </a:lnTo>
                <a:lnTo>
                  <a:pt x="501" y="489"/>
                </a:lnTo>
                <a:lnTo>
                  <a:pt x="501" y="281"/>
                </a:lnTo>
                <a:cubicBezTo>
                  <a:pt x="501" y="273"/>
                  <a:pt x="495" y="267"/>
                  <a:pt x="488" y="267"/>
                </a:cubicBezTo>
                <a:close/>
                <a:moveTo>
                  <a:pt x="224" y="390"/>
                </a:moveTo>
                <a:lnTo>
                  <a:pt x="200" y="390"/>
                </a:lnTo>
                <a:cubicBezTo>
                  <a:pt x="192" y="390"/>
                  <a:pt x="186" y="396"/>
                  <a:pt x="186" y="403"/>
                </a:cubicBezTo>
                <a:lnTo>
                  <a:pt x="186" y="489"/>
                </a:lnTo>
                <a:lnTo>
                  <a:pt x="237" y="489"/>
                </a:lnTo>
                <a:lnTo>
                  <a:pt x="237" y="403"/>
                </a:lnTo>
                <a:cubicBezTo>
                  <a:pt x="237" y="396"/>
                  <a:pt x="231" y="390"/>
                  <a:pt x="224" y="390"/>
                </a:cubicBezTo>
                <a:close/>
                <a:moveTo>
                  <a:pt x="149" y="476"/>
                </a:moveTo>
                <a:cubicBezTo>
                  <a:pt x="149" y="483"/>
                  <a:pt x="144" y="489"/>
                  <a:pt x="136" y="489"/>
                </a:cubicBezTo>
                <a:cubicBezTo>
                  <a:pt x="129" y="489"/>
                  <a:pt x="123" y="483"/>
                  <a:pt x="123" y="476"/>
                </a:cubicBezTo>
                <a:lnTo>
                  <a:pt x="123" y="189"/>
                </a:lnTo>
                <a:cubicBezTo>
                  <a:pt x="123" y="182"/>
                  <a:pt x="129" y="176"/>
                  <a:pt x="136" y="176"/>
                </a:cubicBezTo>
                <a:cubicBezTo>
                  <a:pt x="143" y="176"/>
                  <a:pt x="149" y="182"/>
                  <a:pt x="149" y="189"/>
                </a:cubicBezTo>
                <a:lnTo>
                  <a:pt x="149" y="476"/>
                </a:lnTo>
                <a:close/>
                <a:moveTo>
                  <a:pt x="531" y="463"/>
                </a:moveTo>
                <a:cubicBezTo>
                  <a:pt x="538" y="463"/>
                  <a:pt x="544" y="469"/>
                  <a:pt x="544" y="476"/>
                </a:cubicBezTo>
                <a:cubicBezTo>
                  <a:pt x="544" y="483"/>
                  <a:pt x="538" y="489"/>
                  <a:pt x="531" y="489"/>
                </a:cubicBezTo>
                <a:lnTo>
                  <a:pt x="136" y="489"/>
                </a:lnTo>
                <a:cubicBezTo>
                  <a:pt x="129" y="489"/>
                  <a:pt x="123" y="483"/>
                  <a:pt x="123" y="476"/>
                </a:cubicBezTo>
                <a:cubicBezTo>
                  <a:pt x="123" y="469"/>
                  <a:pt x="129" y="463"/>
                  <a:pt x="136" y="463"/>
                </a:cubicBezTo>
                <a:lnTo>
                  <a:pt x="531" y="463"/>
                </a:lnTo>
                <a:close/>
                <a:moveTo>
                  <a:pt x="753" y="750"/>
                </a:moveTo>
                <a:cubicBezTo>
                  <a:pt x="732" y="770"/>
                  <a:pt x="706" y="779"/>
                  <a:pt x="680" y="779"/>
                </a:cubicBezTo>
                <a:cubicBezTo>
                  <a:pt x="654" y="779"/>
                  <a:pt x="628" y="770"/>
                  <a:pt x="608" y="750"/>
                </a:cubicBezTo>
                <a:lnTo>
                  <a:pt x="485" y="629"/>
                </a:lnTo>
                <a:cubicBezTo>
                  <a:pt x="440" y="653"/>
                  <a:pt x="388" y="666"/>
                  <a:pt x="334" y="666"/>
                </a:cubicBezTo>
                <a:cubicBezTo>
                  <a:pt x="149" y="666"/>
                  <a:pt x="0" y="517"/>
                  <a:pt x="0" y="332"/>
                </a:cubicBezTo>
                <a:cubicBezTo>
                  <a:pt x="0" y="149"/>
                  <a:pt x="149" y="0"/>
                  <a:pt x="334" y="0"/>
                </a:cubicBezTo>
                <a:cubicBezTo>
                  <a:pt x="517" y="0"/>
                  <a:pt x="666" y="149"/>
                  <a:pt x="666" y="332"/>
                </a:cubicBezTo>
                <a:cubicBezTo>
                  <a:pt x="666" y="387"/>
                  <a:pt x="653" y="439"/>
                  <a:pt x="630" y="484"/>
                </a:cubicBezTo>
                <a:lnTo>
                  <a:pt x="753" y="605"/>
                </a:lnTo>
                <a:cubicBezTo>
                  <a:pt x="792" y="645"/>
                  <a:pt x="792" y="709"/>
                  <a:pt x="753" y="750"/>
                </a:cubicBezTo>
                <a:close/>
                <a:moveTo>
                  <a:pt x="334" y="623"/>
                </a:moveTo>
                <a:lnTo>
                  <a:pt x="334" y="623"/>
                </a:lnTo>
                <a:cubicBezTo>
                  <a:pt x="494" y="623"/>
                  <a:pt x="624" y="493"/>
                  <a:pt x="624" y="332"/>
                </a:cubicBezTo>
                <a:cubicBezTo>
                  <a:pt x="624" y="172"/>
                  <a:pt x="494" y="42"/>
                  <a:pt x="334" y="42"/>
                </a:cubicBezTo>
                <a:cubicBezTo>
                  <a:pt x="173" y="42"/>
                  <a:pt x="43" y="172"/>
                  <a:pt x="43" y="332"/>
                </a:cubicBezTo>
                <a:cubicBezTo>
                  <a:pt x="43" y="493"/>
                  <a:pt x="173" y="623"/>
                  <a:pt x="334" y="6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+mn-ea"/>
              <a:sym typeface="+mn-lt"/>
            </a:endParaRPr>
          </a:p>
        </p:txBody>
      </p:sp>
      <p:sp>
        <p:nvSpPr>
          <p:cNvPr id="35" name="iconfont-11813-5643530">
            <a:extLst>
              <a:ext uri="{FF2B5EF4-FFF2-40B4-BE49-F238E27FC236}">
                <a16:creationId xmlns:a16="http://schemas.microsoft.com/office/drawing/2014/main" id="{7E8F653B-8E0F-7066-8A99-8349674C607E}"/>
              </a:ext>
            </a:extLst>
          </p:cNvPr>
          <p:cNvSpPr/>
          <p:nvPr/>
        </p:nvSpPr>
        <p:spPr>
          <a:xfrm>
            <a:off x="4344150" y="2819522"/>
            <a:ext cx="302292" cy="518350"/>
          </a:xfrm>
          <a:custGeom>
            <a:avLst/>
            <a:gdLst>
              <a:gd name="T0" fmla="*/ 5796 w 7112"/>
              <a:gd name="T1" fmla="*/ 0 h 11200"/>
              <a:gd name="T2" fmla="*/ 1344 w 7112"/>
              <a:gd name="T3" fmla="*/ 0 h 11200"/>
              <a:gd name="T4" fmla="*/ 27 w 7112"/>
              <a:gd name="T5" fmla="*/ 1316 h 11200"/>
              <a:gd name="T6" fmla="*/ 27 w 7112"/>
              <a:gd name="T7" fmla="*/ 9884 h 11200"/>
              <a:gd name="T8" fmla="*/ 1344 w 7112"/>
              <a:gd name="T9" fmla="*/ 11200 h 11200"/>
              <a:gd name="T10" fmla="*/ 5769 w 7112"/>
              <a:gd name="T11" fmla="*/ 11200 h 11200"/>
              <a:gd name="T12" fmla="*/ 7112 w 7112"/>
              <a:gd name="T13" fmla="*/ 9856 h 11200"/>
              <a:gd name="T14" fmla="*/ 7112 w 7112"/>
              <a:gd name="T15" fmla="*/ 1316 h 11200"/>
              <a:gd name="T16" fmla="*/ 5796 w 7112"/>
              <a:gd name="T17" fmla="*/ 0 h 11200"/>
              <a:gd name="T18" fmla="*/ 6580 w 7112"/>
              <a:gd name="T19" fmla="*/ 9884 h 11200"/>
              <a:gd name="T20" fmla="*/ 5796 w 7112"/>
              <a:gd name="T21" fmla="*/ 10668 h 11200"/>
              <a:gd name="T22" fmla="*/ 1344 w 7112"/>
              <a:gd name="T23" fmla="*/ 10668 h 11200"/>
              <a:gd name="T24" fmla="*/ 560 w 7112"/>
              <a:gd name="T25" fmla="*/ 9884 h 11200"/>
              <a:gd name="T26" fmla="*/ 560 w 7112"/>
              <a:gd name="T27" fmla="*/ 9296 h 11200"/>
              <a:gd name="T28" fmla="*/ 6580 w 7112"/>
              <a:gd name="T29" fmla="*/ 9296 h 11200"/>
              <a:gd name="T30" fmla="*/ 6580 w 7112"/>
              <a:gd name="T31" fmla="*/ 9884 h 11200"/>
              <a:gd name="T32" fmla="*/ 6580 w 7112"/>
              <a:gd name="T33" fmla="*/ 8736 h 11200"/>
              <a:gd name="T34" fmla="*/ 560 w 7112"/>
              <a:gd name="T35" fmla="*/ 8736 h 11200"/>
              <a:gd name="T36" fmla="*/ 560 w 7112"/>
              <a:gd name="T37" fmla="*/ 2408 h 11200"/>
              <a:gd name="T38" fmla="*/ 6580 w 7112"/>
              <a:gd name="T39" fmla="*/ 2408 h 11200"/>
              <a:gd name="T40" fmla="*/ 6580 w 7112"/>
              <a:gd name="T41" fmla="*/ 8736 h 11200"/>
              <a:gd name="T42" fmla="*/ 6580 w 7112"/>
              <a:gd name="T43" fmla="*/ 1848 h 11200"/>
              <a:gd name="T44" fmla="*/ 560 w 7112"/>
              <a:gd name="T45" fmla="*/ 1848 h 11200"/>
              <a:gd name="T46" fmla="*/ 560 w 7112"/>
              <a:gd name="T47" fmla="*/ 1344 h 11200"/>
              <a:gd name="T48" fmla="*/ 1344 w 7112"/>
              <a:gd name="T49" fmla="*/ 560 h 11200"/>
              <a:gd name="T50" fmla="*/ 5796 w 7112"/>
              <a:gd name="T51" fmla="*/ 533 h 11200"/>
              <a:gd name="T52" fmla="*/ 6580 w 7112"/>
              <a:gd name="T53" fmla="*/ 1316 h 11200"/>
              <a:gd name="T54" fmla="*/ 6580 w 7112"/>
              <a:gd name="T55" fmla="*/ 1848 h 11200"/>
              <a:gd name="T56" fmla="*/ 3976 w 7112"/>
              <a:gd name="T57" fmla="*/ 728 h 11200"/>
              <a:gd name="T58" fmla="*/ 3109 w 7112"/>
              <a:gd name="T59" fmla="*/ 728 h 11200"/>
              <a:gd name="T60" fmla="*/ 2829 w 7112"/>
              <a:gd name="T61" fmla="*/ 1008 h 11200"/>
              <a:gd name="T62" fmla="*/ 3109 w 7112"/>
              <a:gd name="T63" fmla="*/ 1288 h 11200"/>
              <a:gd name="T64" fmla="*/ 3976 w 7112"/>
              <a:gd name="T65" fmla="*/ 1288 h 11200"/>
              <a:gd name="T66" fmla="*/ 4256 w 7112"/>
              <a:gd name="T67" fmla="*/ 1008 h 11200"/>
              <a:gd name="T68" fmla="*/ 3976 w 7112"/>
              <a:gd name="T69" fmla="*/ 728 h 11200"/>
              <a:gd name="T70" fmla="*/ 3556 w 7112"/>
              <a:gd name="T71" fmla="*/ 10500 h 11200"/>
              <a:gd name="T72" fmla="*/ 3949 w 7112"/>
              <a:gd name="T73" fmla="*/ 10108 h 11200"/>
              <a:gd name="T74" fmla="*/ 3556 w 7112"/>
              <a:gd name="T75" fmla="*/ 9715 h 11200"/>
              <a:gd name="T76" fmla="*/ 3164 w 7112"/>
              <a:gd name="T77" fmla="*/ 10108 h 11200"/>
              <a:gd name="T78" fmla="*/ 3556 w 7112"/>
              <a:gd name="T79" fmla="*/ 105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112" h="11200">
                <a:moveTo>
                  <a:pt x="5796" y="0"/>
                </a:moveTo>
                <a:lnTo>
                  <a:pt x="1344" y="0"/>
                </a:lnTo>
                <a:cubicBezTo>
                  <a:pt x="616" y="0"/>
                  <a:pt x="0" y="588"/>
                  <a:pt x="27" y="1316"/>
                </a:cubicBezTo>
                <a:lnTo>
                  <a:pt x="27" y="9884"/>
                </a:lnTo>
                <a:cubicBezTo>
                  <a:pt x="27" y="10611"/>
                  <a:pt x="615" y="11200"/>
                  <a:pt x="1344" y="11200"/>
                </a:cubicBezTo>
                <a:lnTo>
                  <a:pt x="5769" y="11200"/>
                </a:lnTo>
                <a:cubicBezTo>
                  <a:pt x="6496" y="11200"/>
                  <a:pt x="7112" y="10613"/>
                  <a:pt x="7112" y="9856"/>
                </a:cubicBezTo>
                <a:lnTo>
                  <a:pt x="7112" y="1316"/>
                </a:lnTo>
                <a:cubicBezTo>
                  <a:pt x="7112" y="588"/>
                  <a:pt x="6524" y="0"/>
                  <a:pt x="5796" y="0"/>
                </a:cubicBezTo>
                <a:close/>
                <a:moveTo>
                  <a:pt x="6580" y="9884"/>
                </a:moveTo>
                <a:cubicBezTo>
                  <a:pt x="6580" y="10331"/>
                  <a:pt x="6216" y="10668"/>
                  <a:pt x="5796" y="10668"/>
                </a:cubicBezTo>
                <a:lnTo>
                  <a:pt x="1344" y="10668"/>
                </a:lnTo>
                <a:cubicBezTo>
                  <a:pt x="896" y="10668"/>
                  <a:pt x="560" y="10304"/>
                  <a:pt x="560" y="9884"/>
                </a:cubicBezTo>
                <a:lnTo>
                  <a:pt x="560" y="9296"/>
                </a:lnTo>
                <a:lnTo>
                  <a:pt x="6580" y="9296"/>
                </a:lnTo>
                <a:lnTo>
                  <a:pt x="6580" y="9884"/>
                </a:lnTo>
                <a:close/>
                <a:moveTo>
                  <a:pt x="6580" y="8736"/>
                </a:moveTo>
                <a:lnTo>
                  <a:pt x="560" y="8736"/>
                </a:lnTo>
                <a:lnTo>
                  <a:pt x="560" y="2408"/>
                </a:lnTo>
                <a:lnTo>
                  <a:pt x="6580" y="2408"/>
                </a:lnTo>
                <a:lnTo>
                  <a:pt x="6580" y="8736"/>
                </a:lnTo>
                <a:close/>
                <a:moveTo>
                  <a:pt x="6580" y="1848"/>
                </a:moveTo>
                <a:lnTo>
                  <a:pt x="560" y="1848"/>
                </a:lnTo>
                <a:lnTo>
                  <a:pt x="560" y="1344"/>
                </a:lnTo>
                <a:cubicBezTo>
                  <a:pt x="560" y="896"/>
                  <a:pt x="924" y="560"/>
                  <a:pt x="1344" y="560"/>
                </a:cubicBezTo>
                <a:lnTo>
                  <a:pt x="5796" y="533"/>
                </a:lnTo>
                <a:cubicBezTo>
                  <a:pt x="6244" y="533"/>
                  <a:pt x="6580" y="896"/>
                  <a:pt x="6580" y="1316"/>
                </a:cubicBezTo>
                <a:lnTo>
                  <a:pt x="6580" y="1848"/>
                </a:lnTo>
                <a:close/>
                <a:moveTo>
                  <a:pt x="3976" y="728"/>
                </a:moveTo>
                <a:lnTo>
                  <a:pt x="3109" y="728"/>
                </a:lnTo>
                <a:cubicBezTo>
                  <a:pt x="2941" y="728"/>
                  <a:pt x="2829" y="840"/>
                  <a:pt x="2829" y="1008"/>
                </a:cubicBezTo>
                <a:cubicBezTo>
                  <a:pt x="2829" y="1175"/>
                  <a:pt x="2941" y="1288"/>
                  <a:pt x="3109" y="1288"/>
                </a:cubicBezTo>
                <a:lnTo>
                  <a:pt x="3976" y="1288"/>
                </a:lnTo>
                <a:cubicBezTo>
                  <a:pt x="4144" y="1288"/>
                  <a:pt x="4256" y="1175"/>
                  <a:pt x="4256" y="1008"/>
                </a:cubicBezTo>
                <a:cubicBezTo>
                  <a:pt x="4256" y="840"/>
                  <a:pt x="4144" y="727"/>
                  <a:pt x="3976" y="728"/>
                </a:cubicBezTo>
                <a:close/>
                <a:moveTo>
                  <a:pt x="3556" y="10500"/>
                </a:moveTo>
                <a:cubicBezTo>
                  <a:pt x="3780" y="10500"/>
                  <a:pt x="3949" y="10333"/>
                  <a:pt x="3949" y="10108"/>
                </a:cubicBezTo>
                <a:cubicBezTo>
                  <a:pt x="3949" y="9884"/>
                  <a:pt x="3781" y="9715"/>
                  <a:pt x="3556" y="9715"/>
                </a:cubicBezTo>
                <a:cubicBezTo>
                  <a:pt x="3332" y="9715"/>
                  <a:pt x="3164" y="9883"/>
                  <a:pt x="3164" y="10108"/>
                </a:cubicBezTo>
                <a:cubicBezTo>
                  <a:pt x="3164" y="10333"/>
                  <a:pt x="3332" y="10500"/>
                  <a:pt x="3556" y="1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135BCFE4-1BD7-E250-72D9-BA1AEDD8F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19858" r="9028" b="22639"/>
          <a:stretch/>
        </p:blipFill>
        <p:spPr>
          <a:xfrm>
            <a:off x="4895691" y="4262048"/>
            <a:ext cx="531450" cy="370427"/>
          </a:xfrm>
          <a:prstGeom prst="rect">
            <a:avLst/>
          </a:prstGeom>
        </p:spPr>
      </p:pic>
      <p:sp>
        <p:nvSpPr>
          <p:cNvPr id="40" name="iconfont-11868-5667983">
            <a:extLst>
              <a:ext uri="{FF2B5EF4-FFF2-40B4-BE49-F238E27FC236}">
                <a16:creationId xmlns:a16="http://schemas.microsoft.com/office/drawing/2014/main" id="{22DFA5BE-FF63-41DB-BC8B-5FB2C605D15D}"/>
              </a:ext>
            </a:extLst>
          </p:cNvPr>
          <p:cNvSpPr/>
          <p:nvPr/>
        </p:nvSpPr>
        <p:spPr>
          <a:xfrm>
            <a:off x="6639752" y="4203215"/>
            <a:ext cx="391105" cy="394800"/>
          </a:xfrm>
          <a:custGeom>
            <a:avLst/>
            <a:gdLst>
              <a:gd name="T0" fmla="*/ 10789 w 12806"/>
              <a:gd name="T1" fmla="*/ 10409 h 10687"/>
              <a:gd name="T2" fmla="*/ 4955 w 12806"/>
              <a:gd name="T3" fmla="*/ 9024 h 10687"/>
              <a:gd name="T4" fmla="*/ 3 w 12806"/>
              <a:gd name="T5" fmla="*/ 7861 h 10687"/>
              <a:gd name="T6" fmla="*/ 3 w 12806"/>
              <a:gd name="T7" fmla="*/ 7279 h 10687"/>
              <a:gd name="T8" fmla="*/ 2842 w 12806"/>
              <a:gd name="T9" fmla="*/ 1170 h 10687"/>
              <a:gd name="T10" fmla="*/ 6620 w 12806"/>
              <a:gd name="T11" fmla="*/ 879 h 10687"/>
              <a:gd name="T12" fmla="*/ 10033 w 12806"/>
              <a:gd name="T13" fmla="*/ 1170 h 10687"/>
              <a:gd name="T14" fmla="*/ 12790 w 12806"/>
              <a:gd name="T15" fmla="*/ 7614 h 10687"/>
              <a:gd name="T16" fmla="*/ 11639 w 12806"/>
              <a:gd name="T17" fmla="*/ 7279 h 10687"/>
              <a:gd name="T18" fmla="*/ 10377 w 12806"/>
              <a:gd name="T19" fmla="*/ 3294 h 10687"/>
              <a:gd name="T20" fmla="*/ 9265 w 12806"/>
              <a:gd name="T21" fmla="*/ 2043 h 10687"/>
              <a:gd name="T22" fmla="*/ 8148 w 12806"/>
              <a:gd name="T23" fmla="*/ 1461 h 10687"/>
              <a:gd name="T24" fmla="*/ 5660 w 12806"/>
              <a:gd name="T25" fmla="*/ 2043 h 10687"/>
              <a:gd name="T26" fmla="*/ 3655 w 12806"/>
              <a:gd name="T27" fmla="*/ 2043 h 10687"/>
              <a:gd name="T28" fmla="*/ 2430 w 12806"/>
              <a:gd name="T29" fmla="*/ 3296 h 10687"/>
              <a:gd name="T30" fmla="*/ 2391 w 12806"/>
              <a:gd name="T31" fmla="*/ 3355 h 10687"/>
              <a:gd name="T32" fmla="*/ 1186 w 12806"/>
              <a:gd name="T33" fmla="*/ 7672 h 10687"/>
              <a:gd name="T34" fmla="*/ 1271 w 12806"/>
              <a:gd name="T35" fmla="*/ 8443 h 10687"/>
              <a:gd name="T36" fmla="*/ 2621 w 12806"/>
              <a:gd name="T37" fmla="*/ 9315 h 10687"/>
              <a:gd name="T38" fmla="*/ 4076 w 12806"/>
              <a:gd name="T39" fmla="*/ 8443 h 10687"/>
              <a:gd name="T40" fmla="*/ 8148 w 12806"/>
              <a:gd name="T41" fmla="*/ 7861 h 10687"/>
              <a:gd name="T42" fmla="*/ 8853 w 12806"/>
              <a:gd name="T43" fmla="*/ 8443 h 10687"/>
              <a:gd name="T44" fmla="*/ 11517 w 12806"/>
              <a:gd name="T45" fmla="*/ 8443 h 10687"/>
              <a:gd name="T46" fmla="*/ 11545 w 12806"/>
              <a:gd name="T47" fmla="*/ 8361 h 10687"/>
              <a:gd name="T48" fmla="*/ 11639 w 12806"/>
              <a:gd name="T49" fmla="*/ 7279 h 10687"/>
              <a:gd name="T50" fmla="*/ 8797 w 12806"/>
              <a:gd name="T51" fmla="*/ 6158 h 10687"/>
              <a:gd name="T52" fmla="*/ 9937 w 12806"/>
              <a:gd name="T53" fmla="*/ 5018 h 10687"/>
              <a:gd name="T54" fmla="*/ 9603 w 12806"/>
              <a:gd name="T55" fmla="*/ 6697 h 10687"/>
              <a:gd name="T56" fmla="*/ 9397 w 12806"/>
              <a:gd name="T57" fmla="*/ 6030 h 10687"/>
              <a:gd name="T58" fmla="*/ 9603 w 12806"/>
              <a:gd name="T59" fmla="*/ 5533 h 10687"/>
              <a:gd name="T60" fmla="*/ 7633 w 12806"/>
              <a:gd name="T61" fmla="*/ 4122 h 10687"/>
              <a:gd name="T62" fmla="*/ 8773 w 12806"/>
              <a:gd name="T63" fmla="*/ 2982 h 10687"/>
              <a:gd name="T64" fmla="*/ 8439 w 12806"/>
              <a:gd name="T65" fmla="*/ 4661 h 10687"/>
              <a:gd name="T66" fmla="*/ 8234 w 12806"/>
              <a:gd name="T67" fmla="*/ 3994 h 10687"/>
              <a:gd name="T68" fmla="*/ 8439 w 12806"/>
              <a:gd name="T69" fmla="*/ 3497 h 10687"/>
              <a:gd name="T70" fmla="*/ 4367 w 12806"/>
              <a:gd name="T71" fmla="*/ 5243 h 10687"/>
              <a:gd name="T72" fmla="*/ 4076 w 12806"/>
              <a:gd name="T73" fmla="*/ 6406 h 10687"/>
              <a:gd name="T74" fmla="*/ 3785 w 12806"/>
              <a:gd name="T75" fmla="*/ 5243 h 10687"/>
              <a:gd name="T76" fmla="*/ 2621 w 12806"/>
              <a:gd name="T77" fmla="*/ 4952 h 10687"/>
              <a:gd name="T78" fmla="*/ 3785 w 12806"/>
              <a:gd name="T79" fmla="*/ 4661 h 10687"/>
              <a:gd name="T80" fmla="*/ 4076 w 12806"/>
              <a:gd name="T81" fmla="*/ 3497 h 10687"/>
              <a:gd name="T82" fmla="*/ 4367 w 12806"/>
              <a:gd name="T83" fmla="*/ 4661 h 10687"/>
              <a:gd name="T84" fmla="*/ 5530 w 12806"/>
              <a:gd name="T85" fmla="*/ 4952 h 10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6" h="10687">
                <a:moveTo>
                  <a:pt x="12803" y="7861"/>
                </a:moveTo>
                <a:cubicBezTo>
                  <a:pt x="12806" y="9075"/>
                  <a:pt x="11971" y="10132"/>
                  <a:pt x="10789" y="10409"/>
                </a:cubicBezTo>
                <a:cubicBezTo>
                  <a:pt x="9607" y="10687"/>
                  <a:pt x="8389" y="10113"/>
                  <a:pt x="7851" y="9024"/>
                </a:cubicBezTo>
                <a:lnTo>
                  <a:pt x="4955" y="9024"/>
                </a:lnTo>
                <a:cubicBezTo>
                  <a:pt x="4417" y="10113"/>
                  <a:pt x="3199" y="10687"/>
                  <a:pt x="2017" y="10409"/>
                </a:cubicBezTo>
                <a:cubicBezTo>
                  <a:pt x="835" y="10132"/>
                  <a:pt x="0" y="9075"/>
                  <a:pt x="3" y="7861"/>
                </a:cubicBezTo>
                <a:cubicBezTo>
                  <a:pt x="3" y="7777"/>
                  <a:pt x="8" y="7695"/>
                  <a:pt x="16" y="7614"/>
                </a:cubicBezTo>
                <a:cubicBezTo>
                  <a:pt x="8" y="7502"/>
                  <a:pt x="4" y="7391"/>
                  <a:pt x="3" y="7279"/>
                </a:cubicBezTo>
                <a:cubicBezTo>
                  <a:pt x="3" y="4938"/>
                  <a:pt x="1012" y="2712"/>
                  <a:pt x="2773" y="1170"/>
                </a:cubicBezTo>
                <a:lnTo>
                  <a:pt x="2842" y="1170"/>
                </a:lnTo>
                <a:cubicBezTo>
                  <a:pt x="3667" y="133"/>
                  <a:pt x="5194" y="0"/>
                  <a:pt x="6186" y="879"/>
                </a:cubicBezTo>
                <a:lnTo>
                  <a:pt x="6620" y="879"/>
                </a:lnTo>
                <a:cubicBezTo>
                  <a:pt x="7612" y="0"/>
                  <a:pt x="9139" y="133"/>
                  <a:pt x="9964" y="1170"/>
                </a:cubicBezTo>
                <a:lnTo>
                  <a:pt x="10033" y="1170"/>
                </a:lnTo>
                <a:cubicBezTo>
                  <a:pt x="11794" y="2712"/>
                  <a:pt x="12803" y="4938"/>
                  <a:pt x="12803" y="7279"/>
                </a:cubicBezTo>
                <a:cubicBezTo>
                  <a:pt x="12803" y="7391"/>
                  <a:pt x="12797" y="7503"/>
                  <a:pt x="12790" y="7614"/>
                </a:cubicBezTo>
                <a:cubicBezTo>
                  <a:pt x="12798" y="7695"/>
                  <a:pt x="12803" y="7777"/>
                  <a:pt x="12803" y="7861"/>
                </a:cubicBezTo>
                <a:close/>
                <a:moveTo>
                  <a:pt x="11639" y="7279"/>
                </a:moveTo>
                <a:cubicBezTo>
                  <a:pt x="11639" y="5877"/>
                  <a:pt x="11212" y="4509"/>
                  <a:pt x="10416" y="3355"/>
                </a:cubicBezTo>
                <a:cubicBezTo>
                  <a:pt x="10402" y="3335"/>
                  <a:pt x="10390" y="3314"/>
                  <a:pt x="10377" y="3294"/>
                </a:cubicBezTo>
                <a:lnTo>
                  <a:pt x="10377" y="3296"/>
                </a:lnTo>
                <a:cubicBezTo>
                  <a:pt x="10057" y="2836"/>
                  <a:pt x="9684" y="2415"/>
                  <a:pt x="9265" y="2043"/>
                </a:cubicBezTo>
                <a:lnTo>
                  <a:pt x="9151" y="2043"/>
                </a:lnTo>
                <a:cubicBezTo>
                  <a:pt x="8945" y="1683"/>
                  <a:pt x="8563" y="1461"/>
                  <a:pt x="8148" y="1461"/>
                </a:cubicBezTo>
                <a:cubicBezTo>
                  <a:pt x="7734" y="1461"/>
                  <a:pt x="7352" y="1683"/>
                  <a:pt x="7146" y="2043"/>
                </a:cubicBezTo>
                <a:lnTo>
                  <a:pt x="5660" y="2043"/>
                </a:lnTo>
                <a:cubicBezTo>
                  <a:pt x="5454" y="1683"/>
                  <a:pt x="5072" y="1461"/>
                  <a:pt x="4658" y="1461"/>
                </a:cubicBezTo>
                <a:cubicBezTo>
                  <a:pt x="4243" y="1461"/>
                  <a:pt x="3861" y="1683"/>
                  <a:pt x="3655" y="2043"/>
                </a:cubicBezTo>
                <a:lnTo>
                  <a:pt x="3541" y="2043"/>
                </a:lnTo>
                <a:cubicBezTo>
                  <a:pt x="3122" y="2415"/>
                  <a:pt x="2749" y="2836"/>
                  <a:pt x="2430" y="3296"/>
                </a:cubicBezTo>
                <a:lnTo>
                  <a:pt x="2430" y="3294"/>
                </a:lnTo>
                <a:cubicBezTo>
                  <a:pt x="2416" y="3314"/>
                  <a:pt x="2405" y="3335"/>
                  <a:pt x="2391" y="3355"/>
                </a:cubicBezTo>
                <a:cubicBezTo>
                  <a:pt x="1595" y="4508"/>
                  <a:pt x="1168" y="5877"/>
                  <a:pt x="1167" y="7279"/>
                </a:cubicBezTo>
                <a:cubicBezTo>
                  <a:pt x="1167" y="7412"/>
                  <a:pt x="1177" y="7541"/>
                  <a:pt x="1186" y="7672"/>
                </a:cubicBezTo>
                <a:cubicBezTo>
                  <a:pt x="1144" y="7904"/>
                  <a:pt x="1170" y="8143"/>
                  <a:pt x="1261" y="8361"/>
                </a:cubicBezTo>
                <a:cubicBezTo>
                  <a:pt x="1265" y="8388"/>
                  <a:pt x="1267" y="8416"/>
                  <a:pt x="1271" y="8443"/>
                </a:cubicBezTo>
                <a:lnTo>
                  <a:pt x="1289" y="8443"/>
                </a:lnTo>
                <a:cubicBezTo>
                  <a:pt x="1520" y="8973"/>
                  <a:pt x="2043" y="9315"/>
                  <a:pt x="2621" y="9315"/>
                </a:cubicBezTo>
                <a:cubicBezTo>
                  <a:pt x="3199" y="9315"/>
                  <a:pt x="3722" y="8973"/>
                  <a:pt x="3953" y="8443"/>
                </a:cubicBezTo>
                <a:lnTo>
                  <a:pt x="4076" y="8443"/>
                </a:lnTo>
                <a:cubicBezTo>
                  <a:pt x="4076" y="8121"/>
                  <a:pt x="4336" y="7861"/>
                  <a:pt x="4658" y="7861"/>
                </a:cubicBezTo>
                <a:lnTo>
                  <a:pt x="8148" y="7861"/>
                </a:lnTo>
                <a:cubicBezTo>
                  <a:pt x="8470" y="7861"/>
                  <a:pt x="8730" y="8121"/>
                  <a:pt x="8730" y="8443"/>
                </a:cubicBezTo>
                <a:lnTo>
                  <a:pt x="8853" y="8443"/>
                </a:lnTo>
                <a:cubicBezTo>
                  <a:pt x="9084" y="8973"/>
                  <a:pt x="9607" y="9315"/>
                  <a:pt x="10185" y="9315"/>
                </a:cubicBezTo>
                <a:cubicBezTo>
                  <a:pt x="10763" y="9315"/>
                  <a:pt x="11286" y="8973"/>
                  <a:pt x="11517" y="8443"/>
                </a:cubicBezTo>
                <a:lnTo>
                  <a:pt x="11535" y="8443"/>
                </a:lnTo>
                <a:cubicBezTo>
                  <a:pt x="11539" y="8416"/>
                  <a:pt x="11541" y="8388"/>
                  <a:pt x="11545" y="8361"/>
                </a:cubicBezTo>
                <a:cubicBezTo>
                  <a:pt x="11636" y="8143"/>
                  <a:pt x="11662" y="7904"/>
                  <a:pt x="11620" y="7672"/>
                </a:cubicBezTo>
                <a:cubicBezTo>
                  <a:pt x="11629" y="7541"/>
                  <a:pt x="11639" y="7412"/>
                  <a:pt x="11639" y="7279"/>
                </a:cubicBezTo>
                <a:close/>
                <a:moveTo>
                  <a:pt x="9603" y="6697"/>
                </a:moveTo>
                <a:cubicBezTo>
                  <a:pt x="9250" y="6697"/>
                  <a:pt x="8932" y="6484"/>
                  <a:pt x="8797" y="6158"/>
                </a:cubicBezTo>
                <a:cubicBezTo>
                  <a:pt x="8662" y="5832"/>
                  <a:pt x="8736" y="5457"/>
                  <a:pt x="8986" y="5207"/>
                </a:cubicBezTo>
                <a:cubicBezTo>
                  <a:pt x="9236" y="4958"/>
                  <a:pt x="9611" y="4883"/>
                  <a:pt x="9937" y="5018"/>
                </a:cubicBezTo>
                <a:cubicBezTo>
                  <a:pt x="10263" y="5153"/>
                  <a:pt x="10476" y="5471"/>
                  <a:pt x="10476" y="5824"/>
                </a:cubicBezTo>
                <a:cubicBezTo>
                  <a:pt x="10476" y="6306"/>
                  <a:pt x="10085" y="6697"/>
                  <a:pt x="9603" y="6697"/>
                </a:cubicBezTo>
                <a:close/>
                <a:moveTo>
                  <a:pt x="9603" y="5533"/>
                </a:moveTo>
                <a:cubicBezTo>
                  <a:pt x="9344" y="5533"/>
                  <a:pt x="9214" y="5847"/>
                  <a:pt x="9397" y="6030"/>
                </a:cubicBezTo>
                <a:cubicBezTo>
                  <a:pt x="9581" y="6213"/>
                  <a:pt x="9894" y="6084"/>
                  <a:pt x="9894" y="5824"/>
                </a:cubicBezTo>
                <a:cubicBezTo>
                  <a:pt x="9894" y="5664"/>
                  <a:pt x="9764" y="5533"/>
                  <a:pt x="9603" y="5533"/>
                </a:cubicBezTo>
                <a:close/>
                <a:moveTo>
                  <a:pt x="8439" y="4661"/>
                </a:moveTo>
                <a:cubicBezTo>
                  <a:pt x="8086" y="4661"/>
                  <a:pt x="7768" y="4448"/>
                  <a:pt x="7633" y="4122"/>
                </a:cubicBezTo>
                <a:cubicBezTo>
                  <a:pt x="7498" y="3796"/>
                  <a:pt x="7573" y="3421"/>
                  <a:pt x="7822" y="3171"/>
                </a:cubicBezTo>
                <a:cubicBezTo>
                  <a:pt x="8072" y="2921"/>
                  <a:pt x="8447" y="2847"/>
                  <a:pt x="8773" y="2982"/>
                </a:cubicBezTo>
                <a:cubicBezTo>
                  <a:pt x="9099" y="3117"/>
                  <a:pt x="9312" y="3435"/>
                  <a:pt x="9312" y="3788"/>
                </a:cubicBezTo>
                <a:cubicBezTo>
                  <a:pt x="9312" y="4270"/>
                  <a:pt x="8921" y="4661"/>
                  <a:pt x="8439" y="4661"/>
                </a:cubicBezTo>
                <a:close/>
                <a:moveTo>
                  <a:pt x="8439" y="3497"/>
                </a:moveTo>
                <a:cubicBezTo>
                  <a:pt x="8180" y="3497"/>
                  <a:pt x="8050" y="3810"/>
                  <a:pt x="8234" y="3994"/>
                </a:cubicBezTo>
                <a:cubicBezTo>
                  <a:pt x="8417" y="4177"/>
                  <a:pt x="8730" y="4047"/>
                  <a:pt x="8730" y="3788"/>
                </a:cubicBezTo>
                <a:cubicBezTo>
                  <a:pt x="8730" y="3627"/>
                  <a:pt x="8600" y="3497"/>
                  <a:pt x="8439" y="3497"/>
                </a:cubicBezTo>
                <a:close/>
                <a:moveTo>
                  <a:pt x="5239" y="5243"/>
                </a:moveTo>
                <a:lnTo>
                  <a:pt x="4367" y="5243"/>
                </a:lnTo>
                <a:lnTo>
                  <a:pt x="4367" y="6115"/>
                </a:lnTo>
                <a:cubicBezTo>
                  <a:pt x="4367" y="6276"/>
                  <a:pt x="4236" y="6406"/>
                  <a:pt x="4076" y="6406"/>
                </a:cubicBezTo>
                <a:cubicBezTo>
                  <a:pt x="3915" y="6406"/>
                  <a:pt x="3785" y="6276"/>
                  <a:pt x="3785" y="6115"/>
                </a:cubicBezTo>
                <a:lnTo>
                  <a:pt x="3785" y="5243"/>
                </a:lnTo>
                <a:lnTo>
                  <a:pt x="2912" y="5243"/>
                </a:lnTo>
                <a:cubicBezTo>
                  <a:pt x="2751" y="5243"/>
                  <a:pt x="2621" y="5112"/>
                  <a:pt x="2621" y="4952"/>
                </a:cubicBezTo>
                <a:cubicBezTo>
                  <a:pt x="2621" y="4791"/>
                  <a:pt x="2751" y="4661"/>
                  <a:pt x="2912" y="4661"/>
                </a:cubicBezTo>
                <a:lnTo>
                  <a:pt x="3785" y="4661"/>
                </a:lnTo>
                <a:lnTo>
                  <a:pt x="3785" y="3788"/>
                </a:lnTo>
                <a:cubicBezTo>
                  <a:pt x="3785" y="3627"/>
                  <a:pt x="3915" y="3497"/>
                  <a:pt x="4076" y="3497"/>
                </a:cubicBezTo>
                <a:cubicBezTo>
                  <a:pt x="4236" y="3497"/>
                  <a:pt x="4367" y="3627"/>
                  <a:pt x="4367" y="3788"/>
                </a:cubicBezTo>
                <a:lnTo>
                  <a:pt x="4367" y="4661"/>
                </a:lnTo>
                <a:lnTo>
                  <a:pt x="5239" y="4661"/>
                </a:lnTo>
                <a:cubicBezTo>
                  <a:pt x="5400" y="4661"/>
                  <a:pt x="5530" y="4791"/>
                  <a:pt x="5530" y="4952"/>
                </a:cubicBezTo>
                <a:cubicBezTo>
                  <a:pt x="5530" y="5112"/>
                  <a:pt x="5400" y="5243"/>
                  <a:pt x="5239" y="52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CC4F600-3582-4B42-BB36-D8D233CEC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41" y="1701171"/>
            <a:ext cx="1351901" cy="290880"/>
          </a:xfrm>
          <a:prstGeom prst="rect">
            <a:avLst/>
          </a:prstGeom>
        </p:spPr>
      </p:pic>
      <p:sp>
        <p:nvSpPr>
          <p:cNvPr id="37" name="文本占位符 9">
            <a:extLst>
              <a:ext uri="{FF2B5EF4-FFF2-40B4-BE49-F238E27FC236}">
                <a16:creationId xmlns:a16="http://schemas.microsoft.com/office/drawing/2014/main" id="{ABA2220D-8BC2-4924-B74A-0A7C3C9B32D1}"/>
              </a:ext>
            </a:extLst>
          </p:cNvPr>
          <p:cNvSpPr txBox="1"/>
          <p:nvPr/>
        </p:nvSpPr>
        <p:spPr>
          <a:xfrm>
            <a:off x="1115375" y="2734342"/>
            <a:ext cx="2551172" cy="292851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移动端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C11BDA0-8CB7-4B0D-006D-9ECDAC4E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08" y="3107292"/>
            <a:ext cx="1857746" cy="295897"/>
          </a:xfrm>
          <a:prstGeom prst="rect">
            <a:avLst/>
          </a:prstGeom>
        </p:spPr>
      </p:pic>
      <p:sp>
        <p:nvSpPr>
          <p:cNvPr id="36" name="文本占位符 9">
            <a:extLst>
              <a:ext uri="{FF2B5EF4-FFF2-40B4-BE49-F238E27FC236}">
                <a16:creationId xmlns:a16="http://schemas.microsoft.com/office/drawing/2014/main" id="{3D5146BA-4BB1-4F8C-8B0A-2ACDF38CD350}"/>
              </a:ext>
            </a:extLst>
          </p:cNvPr>
          <p:cNvSpPr txBox="1"/>
          <p:nvPr/>
        </p:nvSpPr>
        <p:spPr>
          <a:xfrm>
            <a:off x="383599" y="4278784"/>
            <a:ext cx="397352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企业服务器端软件的开发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E5027329-0CCE-A9FF-CF8D-3F7067A65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995" y="4635376"/>
            <a:ext cx="2701428" cy="306021"/>
          </a:xfrm>
          <a:prstGeom prst="rect">
            <a:avLst/>
          </a:prstGeom>
        </p:spPr>
      </p:pic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BB1DA983-2CD7-A10F-DA79-E9A1F26AF26E}"/>
              </a:ext>
            </a:extLst>
          </p:cNvPr>
          <p:cNvSpPr/>
          <p:nvPr/>
        </p:nvSpPr>
        <p:spPr>
          <a:xfrm>
            <a:off x="946974" y="4193711"/>
            <a:ext cx="3410145" cy="917182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FFFCE39B-9523-E4BB-78D4-6B23616E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53" y="5304342"/>
            <a:ext cx="474843" cy="550817"/>
          </a:xfrm>
          <a:prstGeom prst="rect">
            <a:avLst/>
          </a:prstGeom>
        </p:spPr>
      </p:pic>
      <p:sp>
        <p:nvSpPr>
          <p:cNvPr id="45" name="文本占位符 9">
            <a:extLst>
              <a:ext uri="{FF2B5EF4-FFF2-40B4-BE49-F238E27FC236}">
                <a16:creationId xmlns:a16="http://schemas.microsoft.com/office/drawing/2014/main" id="{0148ACB2-5763-4558-BB2B-20EAE7EA5098}"/>
              </a:ext>
            </a:extLst>
          </p:cNvPr>
          <p:cNvSpPr txBox="1"/>
          <p:nvPr/>
        </p:nvSpPr>
        <p:spPr>
          <a:xfrm>
            <a:off x="2293101" y="1399036"/>
            <a:ext cx="2341191" cy="325536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大数据、云计算</a:t>
            </a:r>
          </a:p>
        </p:txBody>
      </p:sp>
      <p:sp>
        <p:nvSpPr>
          <p:cNvPr id="38" name="任意多边形: 形状 34">
            <a:extLst>
              <a:ext uri="{FF2B5EF4-FFF2-40B4-BE49-F238E27FC236}">
                <a16:creationId xmlns:a16="http://schemas.microsoft.com/office/drawing/2014/main" id="{A71B7E06-EFD7-4900-91BC-B8651ED72204}"/>
              </a:ext>
            </a:extLst>
          </p:cNvPr>
          <p:cNvSpPr/>
          <p:nvPr/>
        </p:nvSpPr>
        <p:spPr bwMode="auto">
          <a:xfrm>
            <a:off x="7460605" y="2904564"/>
            <a:ext cx="380113" cy="307362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42" name="iconfont-11843-5651542">
            <a:extLst>
              <a:ext uri="{FF2B5EF4-FFF2-40B4-BE49-F238E27FC236}">
                <a16:creationId xmlns:a16="http://schemas.microsoft.com/office/drawing/2014/main" id="{41B0DAE7-2E7E-6948-8270-20A2A1EC8528}"/>
              </a:ext>
            </a:extLst>
          </p:cNvPr>
          <p:cNvSpPr/>
          <p:nvPr/>
        </p:nvSpPr>
        <p:spPr>
          <a:xfrm>
            <a:off x="6745750" y="1544759"/>
            <a:ext cx="378456" cy="282625"/>
          </a:xfrm>
          <a:custGeom>
            <a:avLst/>
            <a:gdLst>
              <a:gd name="T0" fmla="*/ 7703 w 11204"/>
              <a:gd name="T1" fmla="*/ 8978 h 10378"/>
              <a:gd name="T2" fmla="*/ 7703 w 11204"/>
              <a:gd name="T3" fmla="*/ 9678 h 10378"/>
              <a:gd name="T4" fmla="*/ 7003 w 11204"/>
              <a:gd name="T5" fmla="*/ 10378 h 10378"/>
              <a:gd name="T6" fmla="*/ 4201 w 11204"/>
              <a:gd name="T7" fmla="*/ 10378 h 10378"/>
              <a:gd name="T8" fmla="*/ 3501 w 11204"/>
              <a:gd name="T9" fmla="*/ 9678 h 10378"/>
              <a:gd name="T10" fmla="*/ 3501 w 11204"/>
              <a:gd name="T11" fmla="*/ 8978 h 10378"/>
              <a:gd name="T12" fmla="*/ 700 w 11204"/>
              <a:gd name="T13" fmla="*/ 8978 h 10378"/>
              <a:gd name="T14" fmla="*/ 0 w 11204"/>
              <a:gd name="T15" fmla="*/ 8278 h 10378"/>
              <a:gd name="T16" fmla="*/ 0 w 11204"/>
              <a:gd name="T17" fmla="*/ 700 h 10378"/>
              <a:gd name="T18" fmla="*/ 700 w 11204"/>
              <a:gd name="T19" fmla="*/ 0 h 10378"/>
              <a:gd name="T20" fmla="*/ 10504 w 11204"/>
              <a:gd name="T21" fmla="*/ 0 h 10378"/>
              <a:gd name="T22" fmla="*/ 11204 w 11204"/>
              <a:gd name="T23" fmla="*/ 700 h 10378"/>
              <a:gd name="T24" fmla="*/ 11204 w 11204"/>
              <a:gd name="T25" fmla="*/ 8278 h 10378"/>
              <a:gd name="T26" fmla="*/ 10504 w 11204"/>
              <a:gd name="T27" fmla="*/ 8978 h 10378"/>
              <a:gd name="T28" fmla="*/ 7703 w 11204"/>
              <a:gd name="T29" fmla="*/ 8978 h 10378"/>
              <a:gd name="T30" fmla="*/ 810 w 11204"/>
              <a:gd name="T31" fmla="*/ 879 h 10378"/>
              <a:gd name="T32" fmla="*/ 810 w 11204"/>
              <a:gd name="T33" fmla="*/ 8107 h 10378"/>
              <a:gd name="T34" fmla="*/ 10411 w 11204"/>
              <a:gd name="T35" fmla="*/ 8107 h 10378"/>
              <a:gd name="T36" fmla="*/ 10411 w 11204"/>
              <a:gd name="T37" fmla="*/ 879 h 10378"/>
              <a:gd name="T38" fmla="*/ 810 w 11204"/>
              <a:gd name="T39" fmla="*/ 879 h 10378"/>
              <a:gd name="T40" fmla="*/ 7098 w 11204"/>
              <a:gd name="T41" fmla="*/ 1878 h 10378"/>
              <a:gd name="T42" fmla="*/ 8090 w 11204"/>
              <a:gd name="T43" fmla="*/ 2871 h 10378"/>
              <a:gd name="T44" fmla="*/ 8090 w 11204"/>
              <a:gd name="T45" fmla="*/ 3367 h 10378"/>
              <a:gd name="T46" fmla="*/ 7098 w 11204"/>
              <a:gd name="T47" fmla="*/ 4359 h 10378"/>
              <a:gd name="T48" fmla="*/ 6601 w 11204"/>
              <a:gd name="T49" fmla="*/ 4359 h 10378"/>
              <a:gd name="T50" fmla="*/ 5609 w 11204"/>
              <a:gd name="T51" fmla="*/ 3367 h 10378"/>
              <a:gd name="T52" fmla="*/ 5609 w 11204"/>
              <a:gd name="T53" fmla="*/ 2871 h 10378"/>
              <a:gd name="T54" fmla="*/ 6601 w 11204"/>
              <a:gd name="T55" fmla="*/ 1878 h 10378"/>
              <a:gd name="T56" fmla="*/ 7098 w 11204"/>
              <a:gd name="T57" fmla="*/ 1878 h 10378"/>
              <a:gd name="T58" fmla="*/ 3341 w 11204"/>
              <a:gd name="T59" fmla="*/ 4872 h 10378"/>
              <a:gd name="T60" fmla="*/ 4745 w 11204"/>
              <a:gd name="T61" fmla="*/ 4872 h 10378"/>
              <a:gd name="T62" fmla="*/ 5096 w 11204"/>
              <a:gd name="T63" fmla="*/ 5223 h 10378"/>
              <a:gd name="T64" fmla="*/ 5096 w 11204"/>
              <a:gd name="T65" fmla="*/ 6626 h 10378"/>
              <a:gd name="T66" fmla="*/ 4745 w 11204"/>
              <a:gd name="T67" fmla="*/ 6977 h 10378"/>
              <a:gd name="T68" fmla="*/ 3341 w 11204"/>
              <a:gd name="T69" fmla="*/ 6977 h 10378"/>
              <a:gd name="T70" fmla="*/ 2990 w 11204"/>
              <a:gd name="T71" fmla="*/ 6626 h 10378"/>
              <a:gd name="T72" fmla="*/ 2990 w 11204"/>
              <a:gd name="T73" fmla="*/ 5223 h 10378"/>
              <a:gd name="T74" fmla="*/ 3341 w 11204"/>
              <a:gd name="T75" fmla="*/ 4872 h 10378"/>
              <a:gd name="T76" fmla="*/ 6145 w 11204"/>
              <a:gd name="T77" fmla="*/ 4872 h 10378"/>
              <a:gd name="T78" fmla="*/ 7549 w 11204"/>
              <a:gd name="T79" fmla="*/ 4872 h 10378"/>
              <a:gd name="T80" fmla="*/ 7900 w 11204"/>
              <a:gd name="T81" fmla="*/ 5223 h 10378"/>
              <a:gd name="T82" fmla="*/ 7900 w 11204"/>
              <a:gd name="T83" fmla="*/ 6626 h 10378"/>
              <a:gd name="T84" fmla="*/ 7549 w 11204"/>
              <a:gd name="T85" fmla="*/ 6977 h 10378"/>
              <a:gd name="T86" fmla="*/ 6145 w 11204"/>
              <a:gd name="T87" fmla="*/ 6977 h 10378"/>
              <a:gd name="T88" fmla="*/ 5794 w 11204"/>
              <a:gd name="T89" fmla="*/ 6626 h 10378"/>
              <a:gd name="T90" fmla="*/ 5794 w 11204"/>
              <a:gd name="T91" fmla="*/ 5223 h 10378"/>
              <a:gd name="T92" fmla="*/ 6145 w 11204"/>
              <a:gd name="T93" fmla="*/ 4872 h 10378"/>
              <a:gd name="T94" fmla="*/ 3873 w 11204"/>
              <a:gd name="T95" fmla="*/ 2951 h 10378"/>
              <a:gd name="T96" fmla="*/ 4575 w 11204"/>
              <a:gd name="T97" fmla="*/ 2464 h 10378"/>
              <a:gd name="T98" fmla="*/ 4053 w 11204"/>
              <a:gd name="T99" fmla="*/ 1912 h 10378"/>
              <a:gd name="T100" fmla="*/ 3510 w 11204"/>
              <a:gd name="T101" fmla="*/ 2444 h 10378"/>
              <a:gd name="T102" fmla="*/ 3873 w 11204"/>
              <a:gd name="T103" fmla="*/ 2951 h 10378"/>
              <a:gd name="T104" fmla="*/ 4043 w 11204"/>
              <a:gd name="T105" fmla="*/ 3129 h 10378"/>
              <a:gd name="T106" fmla="*/ 2976 w 11204"/>
              <a:gd name="T107" fmla="*/ 3738 h 10378"/>
              <a:gd name="T108" fmla="*/ 2976 w 11204"/>
              <a:gd name="T109" fmla="*/ 3887 h 10378"/>
              <a:gd name="T110" fmla="*/ 3133 w 11204"/>
              <a:gd name="T111" fmla="*/ 4043 h 10378"/>
              <a:gd name="T112" fmla="*/ 4952 w 11204"/>
              <a:gd name="T113" fmla="*/ 4043 h 10378"/>
              <a:gd name="T114" fmla="*/ 5109 w 11204"/>
              <a:gd name="T115" fmla="*/ 3887 h 10378"/>
              <a:gd name="T116" fmla="*/ 5109 w 11204"/>
              <a:gd name="T117" fmla="*/ 3738 h 10378"/>
              <a:gd name="T118" fmla="*/ 4043 w 11204"/>
              <a:gd name="T119" fmla="*/ 3129 h 10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204" h="10378">
                <a:moveTo>
                  <a:pt x="7703" y="8978"/>
                </a:moveTo>
                <a:lnTo>
                  <a:pt x="7703" y="9678"/>
                </a:lnTo>
                <a:cubicBezTo>
                  <a:pt x="7703" y="10064"/>
                  <a:pt x="7389" y="10378"/>
                  <a:pt x="7003" y="10378"/>
                </a:cubicBezTo>
                <a:lnTo>
                  <a:pt x="4201" y="10378"/>
                </a:lnTo>
                <a:cubicBezTo>
                  <a:pt x="3815" y="10378"/>
                  <a:pt x="3501" y="10064"/>
                  <a:pt x="3501" y="9678"/>
                </a:cubicBezTo>
                <a:lnTo>
                  <a:pt x="3501" y="8978"/>
                </a:lnTo>
                <a:lnTo>
                  <a:pt x="700" y="8978"/>
                </a:lnTo>
                <a:cubicBezTo>
                  <a:pt x="314" y="8978"/>
                  <a:pt x="0" y="8664"/>
                  <a:pt x="0" y="8278"/>
                </a:cubicBezTo>
                <a:lnTo>
                  <a:pt x="0" y="700"/>
                </a:lnTo>
                <a:cubicBezTo>
                  <a:pt x="0" y="314"/>
                  <a:pt x="314" y="0"/>
                  <a:pt x="700" y="0"/>
                </a:cubicBezTo>
                <a:lnTo>
                  <a:pt x="10504" y="0"/>
                </a:lnTo>
                <a:cubicBezTo>
                  <a:pt x="10890" y="0"/>
                  <a:pt x="11204" y="314"/>
                  <a:pt x="11204" y="700"/>
                </a:cubicBezTo>
                <a:lnTo>
                  <a:pt x="11204" y="8278"/>
                </a:lnTo>
                <a:cubicBezTo>
                  <a:pt x="11204" y="8664"/>
                  <a:pt x="10890" y="8978"/>
                  <a:pt x="10504" y="8978"/>
                </a:cubicBezTo>
                <a:lnTo>
                  <a:pt x="7703" y="8978"/>
                </a:lnTo>
                <a:close/>
                <a:moveTo>
                  <a:pt x="810" y="879"/>
                </a:moveTo>
                <a:lnTo>
                  <a:pt x="810" y="8107"/>
                </a:lnTo>
                <a:lnTo>
                  <a:pt x="10411" y="8107"/>
                </a:lnTo>
                <a:lnTo>
                  <a:pt x="10411" y="879"/>
                </a:lnTo>
                <a:lnTo>
                  <a:pt x="810" y="879"/>
                </a:lnTo>
                <a:close/>
                <a:moveTo>
                  <a:pt x="7098" y="1878"/>
                </a:moveTo>
                <a:lnTo>
                  <a:pt x="8090" y="2871"/>
                </a:lnTo>
                <a:cubicBezTo>
                  <a:pt x="8228" y="3008"/>
                  <a:pt x="8228" y="3229"/>
                  <a:pt x="8090" y="3367"/>
                </a:cubicBezTo>
                <a:lnTo>
                  <a:pt x="7098" y="4359"/>
                </a:lnTo>
                <a:cubicBezTo>
                  <a:pt x="6960" y="4497"/>
                  <a:pt x="6739" y="4497"/>
                  <a:pt x="6601" y="4359"/>
                </a:cubicBezTo>
                <a:lnTo>
                  <a:pt x="5609" y="3367"/>
                </a:lnTo>
                <a:cubicBezTo>
                  <a:pt x="5471" y="3229"/>
                  <a:pt x="5471" y="3008"/>
                  <a:pt x="5609" y="2871"/>
                </a:cubicBezTo>
                <a:lnTo>
                  <a:pt x="6601" y="1878"/>
                </a:lnTo>
                <a:cubicBezTo>
                  <a:pt x="6739" y="1741"/>
                  <a:pt x="6961" y="1741"/>
                  <a:pt x="7098" y="1878"/>
                </a:cubicBezTo>
                <a:close/>
                <a:moveTo>
                  <a:pt x="3341" y="4872"/>
                </a:moveTo>
                <a:lnTo>
                  <a:pt x="4745" y="4872"/>
                </a:lnTo>
                <a:cubicBezTo>
                  <a:pt x="4939" y="4872"/>
                  <a:pt x="5096" y="5029"/>
                  <a:pt x="5096" y="5223"/>
                </a:cubicBezTo>
                <a:lnTo>
                  <a:pt x="5096" y="6626"/>
                </a:lnTo>
                <a:cubicBezTo>
                  <a:pt x="5096" y="6819"/>
                  <a:pt x="4939" y="6977"/>
                  <a:pt x="4745" y="6977"/>
                </a:cubicBezTo>
                <a:lnTo>
                  <a:pt x="3341" y="6977"/>
                </a:lnTo>
                <a:cubicBezTo>
                  <a:pt x="3148" y="6977"/>
                  <a:pt x="2990" y="6819"/>
                  <a:pt x="2990" y="6626"/>
                </a:cubicBezTo>
                <a:lnTo>
                  <a:pt x="2990" y="5223"/>
                </a:lnTo>
                <a:cubicBezTo>
                  <a:pt x="2990" y="5029"/>
                  <a:pt x="3148" y="4872"/>
                  <a:pt x="3341" y="4872"/>
                </a:cubicBezTo>
                <a:close/>
                <a:moveTo>
                  <a:pt x="6145" y="4872"/>
                </a:moveTo>
                <a:lnTo>
                  <a:pt x="7549" y="4872"/>
                </a:lnTo>
                <a:cubicBezTo>
                  <a:pt x="7743" y="4872"/>
                  <a:pt x="7900" y="5029"/>
                  <a:pt x="7900" y="5223"/>
                </a:cubicBezTo>
                <a:lnTo>
                  <a:pt x="7900" y="6626"/>
                </a:lnTo>
                <a:cubicBezTo>
                  <a:pt x="7900" y="6819"/>
                  <a:pt x="7743" y="6977"/>
                  <a:pt x="7549" y="6977"/>
                </a:cubicBezTo>
                <a:lnTo>
                  <a:pt x="6145" y="6977"/>
                </a:lnTo>
                <a:cubicBezTo>
                  <a:pt x="5951" y="6977"/>
                  <a:pt x="5794" y="6819"/>
                  <a:pt x="5794" y="6626"/>
                </a:cubicBezTo>
                <a:lnTo>
                  <a:pt x="5794" y="5223"/>
                </a:lnTo>
                <a:cubicBezTo>
                  <a:pt x="5794" y="5029"/>
                  <a:pt x="5951" y="4872"/>
                  <a:pt x="6145" y="4872"/>
                </a:cubicBezTo>
                <a:close/>
                <a:moveTo>
                  <a:pt x="3873" y="2951"/>
                </a:moveTo>
                <a:cubicBezTo>
                  <a:pt x="4233" y="3062"/>
                  <a:pt x="4563" y="2803"/>
                  <a:pt x="4575" y="2464"/>
                </a:cubicBezTo>
                <a:cubicBezTo>
                  <a:pt x="4586" y="2172"/>
                  <a:pt x="4345" y="1917"/>
                  <a:pt x="4053" y="1912"/>
                </a:cubicBezTo>
                <a:cubicBezTo>
                  <a:pt x="3754" y="1907"/>
                  <a:pt x="3510" y="2147"/>
                  <a:pt x="3510" y="2444"/>
                </a:cubicBezTo>
                <a:cubicBezTo>
                  <a:pt x="3510" y="2673"/>
                  <a:pt x="3654" y="2883"/>
                  <a:pt x="3873" y="2951"/>
                </a:cubicBezTo>
                <a:close/>
                <a:moveTo>
                  <a:pt x="4043" y="3129"/>
                </a:moveTo>
                <a:cubicBezTo>
                  <a:pt x="3686" y="3129"/>
                  <a:pt x="2976" y="3333"/>
                  <a:pt x="2976" y="3738"/>
                </a:cubicBezTo>
                <a:lnTo>
                  <a:pt x="2976" y="3887"/>
                </a:lnTo>
                <a:cubicBezTo>
                  <a:pt x="2976" y="3973"/>
                  <a:pt x="3046" y="4043"/>
                  <a:pt x="3133" y="4043"/>
                </a:cubicBezTo>
                <a:lnTo>
                  <a:pt x="4952" y="4043"/>
                </a:lnTo>
                <a:cubicBezTo>
                  <a:pt x="5039" y="4043"/>
                  <a:pt x="5109" y="3973"/>
                  <a:pt x="5109" y="3887"/>
                </a:cubicBezTo>
                <a:lnTo>
                  <a:pt x="5109" y="3738"/>
                </a:lnTo>
                <a:cubicBezTo>
                  <a:pt x="5109" y="3333"/>
                  <a:pt x="4399" y="3129"/>
                  <a:pt x="4043" y="3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占位符 9">
            <a:extLst>
              <a:ext uri="{FF2B5EF4-FFF2-40B4-BE49-F238E27FC236}">
                <a16:creationId xmlns:a16="http://schemas.microsoft.com/office/drawing/2014/main" id="{E46B7F76-405B-47A4-9639-14B4E1982E09}"/>
              </a:ext>
            </a:extLst>
          </p:cNvPr>
          <p:cNvSpPr txBox="1"/>
          <p:nvPr/>
        </p:nvSpPr>
        <p:spPr>
          <a:xfrm>
            <a:off x="8118871" y="2867526"/>
            <a:ext cx="1010599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科学计算</a:t>
            </a:r>
          </a:p>
        </p:txBody>
      </p:sp>
      <p:sp>
        <p:nvSpPr>
          <p:cNvPr id="47" name="文本占位符 9">
            <a:extLst>
              <a:ext uri="{FF2B5EF4-FFF2-40B4-BE49-F238E27FC236}">
                <a16:creationId xmlns:a16="http://schemas.microsoft.com/office/drawing/2014/main" id="{B762056D-B207-46CD-8E1B-72851CED396B}"/>
              </a:ext>
            </a:extLst>
          </p:cNvPr>
          <p:cNvSpPr txBox="1"/>
          <p:nvPr/>
        </p:nvSpPr>
        <p:spPr>
          <a:xfrm>
            <a:off x="7400869" y="1460669"/>
            <a:ext cx="1436003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桌面应用开发</a:t>
            </a:r>
          </a:p>
        </p:txBody>
      </p:sp>
      <p:sp>
        <p:nvSpPr>
          <p:cNvPr id="48" name="文本占位符 9">
            <a:extLst>
              <a:ext uri="{FF2B5EF4-FFF2-40B4-BE49-F238E27FC236}">
                <a16:creationId xmlns:a16="http://schemas.microsoft.com/office/drawing/2014/main" id="{60C80641-0F93-4BDF-A230-5545AF959275}"/>
              </a:ext>
            </a:extLst>
          </p:cNvPr>
          <p:cNvSpPr txBox="1"/>
          <p:nvPr/>
        </p:nvSpPr>
        <p:spPr>
          <a:xfrm>
            <a:off x="7319936" y="4273155"/>
            <a:ext cx="1023271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游戏开发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51A785D-AA36-36B8-EF10-CAA39DE4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学完</a:t>
            </a:r>
            <a:r>
              <a:rPr lang="en-US" altLang="zh-CN" dirty="0"/>
              <a:t>Java</a:t>
            </a:r>
            <a:r>
              <a:rPr lang="zh-CN" altLang="en-US" dirty="0"/>
              <a:t>能做什么？</a:t>
            </a:r>
          </a:p>
        </p:txBody>
      </p:sp>
    </p:spTree>
    <p:extLst>
      <p:ext uri="{BB962C8B-B14F-4D97-AF65-F5344CB8AC3E}">
        <p14:creationId xmlns:p14="http://schemas.microsoft.com/office/powerpoint/2010/main" val="4641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0" grpId="0" animBg="1"/>
      <p:bldP spid="37" grpId="0"/>
      <p:bldP spid="36" grpId="0"/>
      <p:bldP spid="64" grpId="0" animBg="1"/>
      <p:bldP spid="45" grpId="0"/>
      <p:bldP spid="38" grpId="0" animBg="1"/>
      <p:bldP spid="42" grpId="0" animBg="1"/>
      <p:bldP spid="44" grpId="0"/>
      <p:bldP spid="47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/>
          <p:cNvSpPr>
            <a:spLocks noChangeAspect="1" noChangeArrowheads="1" noTextEdit="1"/>
          </p:cNvSpPr>
          <p:nvPr/>
        </p:nvSpPr>
        <p:spPr bwMode="auto">
          <a:xfrm>
            <a:off x="2025649" y="445505"/>
            <a:ext cx="8212138" cy="599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3" name="Line 495"/>
          <p:cNvSpPr>
            <a:spLocks noChangeShapeType="1"/>
          </p:cNvSpPr>
          <p:nvPr/>
        </p:nvSpPr>
        <p:spPr bwMode="auto">
          <a:xfrm>
            <a:off x="1321715" y="1655554"/>
            <a:ext cx="0" cy="3899971"/>
          </a:xfrm>
          <a:prstGeom prst="line">
            <a:avLst/>
          </a:prstGeom>
          <a:noFill/>
          <a:ln w="7" cap="rnd">
            <a:solidFill>
              <a:srgbClr val="3E3E3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4" name="Oval 496"/>
          <p:cNvSpPr>
            <a:spLocks noChangeArrowheads="1"/>
          </p:cNvSpPr>
          <p:nvPr/>
        </p:nvSpPr>
        <p:spPr bwMode="auto">
          <a:xfrm>
            <a:off x="1166139" y="1371023"/>
            <a:ext cx="325438" cy="323850"/>
          </a:xfrm>
          <a:prstGeom prst="ellipse">
            <a:avLst/>
          </a:prstGeom>
          <a:solidFill>
            <a:srgbClr val="1F6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ea typeface="思源宋体 CN" panose="02020400000000000000" pitchFamily="18" charset="-122"/>
            </a:endParaRPr>
          </a:p>
        </p:txBody>
      </p:sp>
      <p:sp>
        <p:nvSpPr>
          <p:cNvPr id="2545" name="Oval 497"/>
          <p:cNvSpPr>
            <a:spLocks noChangeArrowheads="1"/>
          </p:cNvSpPr>
          <p:nvPr/>
        </p:nvSpPr>
        <p:spPr bwMode="auto">
          <a:xfrm>
            <a:off x="1159789" y="2588358"/>
            <a:ext cx="325438" cy="327025"/>
          </a:xfrm>
          <a:prstGeom prst="ellipse">
            <a:avLst/>
          </a:prstGeom>
          <a:solidFill>
            <a:srgbClr val="11C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ea typeface="思源宋体 CN" panose="02020400000000000000" pitchFamily="18" charset="-122"/>
            </a:endParaRPr>
          </a:p>
        </p:txBody>
      </p:sp>
      <p:sp>
        <p:nvSpPr>
          <p:cNvPr id="2546" name="Oval 498"/>
          <p:cNvSpPr>
            <a:spLocks noChangeArrowheads="1"/>
          </p:cNvSpPr>
          <p:nvPr/>
        </p:nvSpPr>
        <p:spPr bwMode="auto">
          <a:xfrm>
            <a:off x="1166139" y="3836004"/>
            <a:ext cx="325438" cy="325437"/>
          </a:xfrm>
          <a:prstGeom prst="ellipse">
            <a:avLst/>
          </a:prstGeom>
          <a:solidFill>
            <a:srgbClr val="D262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8" name="Freeform 500"/>
          <p:cNvSpPr>
            <a:spLocks/>
          </p:cNvSpPr>
          <p:nvPr/>
        </p:nvSpPr>
        <p:spPr bwMode="auto">
          <a:xfrm>
            <a:off x="1669377" y="2502633"/>
            <a:ext cx="1470025" cy="539750"/>
          </a:xfrm>
          <a:custGeom>
            <a:avLst/>
            <a:gdLst/>
            <a:ahLst/>
            <a:cxnLst>
              <a:cxn ang="0">
                <a:pos x="926" y="340"/>
              </a:cxn>
              <a:cxn ang="0">
                <a:pos x="54" y="340"/>
              </a:cxn>
              <a:cxn ang="0">
                <a:pos x="54" y="227"/>
              </a:cxn>
              <a:cxn ang="0">
                <a:pos x="0" y="170"/>
              </a:cxn>
              <a:cxn ang="0">
                <a:pos x="54" y="111"/>
              </a:cxn>
              <a:cxn ang="0">
                <a:pos x="54" y="0"/>
              </a:cxn>
              <a:cxn ang="0">
                <a:pos x="926" y="0"/>
              </a:cxn>
              <a:cxn ang="0">
                <a:pos x="926" y="340"/>
              </a:cxn>
            </a:cxnLst>
            <a:rect l="0" t="0" r="r" b="b"/>
            <a:pathLst>
              <a:path w="926" h="340">
                <a:moveTo>
                  <a:pt x="926" y="340"/>
                </a:moveTo>
                <a:lnTo>
                  <a:pt x="54" y="340"/>
                </a:lnTo>
                <a:lnTo>
                  <a:pt x="54" y="227"/>
                </a:lnTo>
                <a:lnTo>
                  <a:pt x="0" y="170"/>
                </a:lnTo>
                <a:lnTo>
                  <a:pt x="54" y="111"/>
                </a:lnTo>
                <a:lnTo>
                  <a:pt x="54" y="0"/>
                </a:lnTo>
                <a:lnTo>
                  <a:pt x="926" y="0"/>
                </a:lnTo>
                <a:lnTo>
                  <a:pt x="926" y="340"/>
                </a:lnTo>
                <a:close/>
              </a:path>
            </a:pathLst>
          </a:custGeom>
          <a:solidFill>
            <a:srgbClr val="11C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ea typeface="思源宋体 CN" panose="02020400000000000000" pitchFamily="18" charset="-122"/>
            </a:endParaRPr>
          </a:p>
        </p:txBody>
      </p:sp>
      <p:sp>
        <p:nvSpPr>
          <p:cNvPr id="2549" name="Rectangle 501"/>
          <p:cNvSpPr>
            <a:spLocks noChangeArrowheads="1"/>
          </p:cNvSpPr>
          <p:nvPr/>
        </p:nvSpPr>
        <p:spPr bwMode="auto">
          <a:xfrm>
            <a:off x="1961234" y="2627125"/>
            <a:ext cx="75982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 err="1">
                <a:solidFill>
                  <a:prstClr val="white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JavaEE</a:t>
            </a:r>
            <a:endParaRPr lang="zh-CN" altLang="zh-CN" b="1" dirty="0">
              <a:solidFill>
                <a:prstClr val="white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50" name="Freeform 502"/>
          <p:cNvSpPr>
            <a:spLocks/>
          </p:cNvSpPr>
          <p:nvPr/>
        </p:nvSpPr>
        <p:spPr bwMode="auto">
          <a:xfrm>
            <a:off x="1675727" y="3726466"/>
            <a:ext cx="1470025" cy="544512"/>
          </a:xfrm>
          <a:custGeom>
            <a:avLst/>
            <a:gdLst/>
            <a:ahLst/>
            <a:cxnLst>
              <a:cxn ang="0">
                <a:pos x="926" y="343"/>
              </a:cxn>
              <a:cxn ang="0">
                <a:pos x="54" y="343"/>
              </a:cxn>
              <a:cxn ang="0">
                <a:pos x="54" y="227"/>
              </a:cxn>
              <a:cxn ang="0">
                <a:pos x="0" y="170"/>
              </a:cxn>
              <a:cxn ang="0">
                <a:pos x="54" y="114"/>
              </a:cxn>
              <a:cxn ang="0">
                <a:pos x="54" y="0"/>
              </a:cxn>
              <a:cxn ang="0">
                <a:pos x="926" y="0"/>
              </a:cxn>
              <a:cxn ang="0">
                <a:pos x="926" y="343"/>
              </a:cxn>
            </a:cxnLst>
            <a:rect l="0" t="0" r="r" b="b"/>
            <a:pathLst>
              <a:path w="926" h="343">
                <a:moveTo>
                  <a:pt x="926" y="343"/>
                </a:moveTo>
                <a:lnTo>
                  <a:pt x="54" y="343"/>
                </a:lnTo>
                <a:lnTo>
                  <a:pt x="54" y="227"/>
                </a:lnTo>
                <a:lnTo>
                  <a:pt x="0" y="170"/>
                </a:lnTo>
                <a:lnTo>
                  <a:pt x="54" y="114"/>
                </a:lnTo>
                <a:lnTo>
                  <a:pt x="54" y="0"/>
                </a:lnTo>
                <a:lnTo>
                  <a:pt x="926" y="0"/>
                </a:lnTo>
                <a:lnTo>
                  <a:pt x="926" y="343"/>
                </a:lnTo>
                <a:close/>
              </a:path>
            </a:pathLst>
          </a:custGeom>
          <a:solidFill>
            <a:srgbClr val="D262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1" name="Rectangle 503"/>
          <p:cNvSpPr>
            <a:spLocks noChangeArrowheads="1"/>
          </p:cNvSpPr>
          <p:nvPr/>
        </p:nvSpPr>
        <p:spPr bwMode="auto">
          <a:xfrm>
            <a:off x="1956714" y="3861404"/>
            <a:ext cx="67326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AF9F9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JavaME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54" name="Freeform 506"/>
          <p:cNvSpPr>
            <a:spLocks/>
          </p:cNvSpPr>
          <p:nvPr/>
        </p:nvSpPr>
        <p:spPr bwMode="auto">
          <a:xfrm>
            <a:off x="1669377" y="1295810"/>
            <a:ext cx="1470025" cy="539750"/>
          </a:xfrm>
          <a:custGeom>
            <a:avLst/>
            <a:gdLst/>
            <a:ahLst/>
            <a:cxnLst>
              <a:cxn ang="0">
                <a:pos x="926" y="340"/>
              </a:cxn>
              <a:cxn ang="0">
                <a:pos x="54" y="340"/>
              </a:cxn>
              <a:cxn ang="0">
                <a:pos x="54" y="227"/>
              </a:cxn>
              <a:cxn ang="0">
                <a:pos x="0" y="170"/>
              </a:cxn>
              <a:cxn ang="0">
                <a:pos x="54" y="111"/>
              </a:cxn>
              <a:cxn ang="0">
                <a:pos x="54" y="0"/>
              </a:cxn>
              <a:cxn ang="0">
                <a:pos x="926" y="0"/>
              </a:cxn>
              <a:cxn ang="0">
                <a:pos x="926" y="340"/>
              </a:cxn>
            </a:cxnLst>
            <a:rect l="0" t="0" r="r" b="b"/>
            <a:pathLst>
              <a:path w="926" h="340">
                <a:moveTo>
                  <a:pt x="926" y="340"/>
                </a:moveTo>
                <a:lnTo>
                  <a:pt x="54" y="340"/>
                </a:lnTo>
                <a:lnTo>
                  <a:pt x="54" y="227"/>
                </a:lnTo>
                <a:lnTo>
                  <a:pt x="0" y="170"/>
                </a:lnTo>
                <a:lnTo>
                  <a:pt x="54" y="111"/>
                </a:lnTo>
                <a:lnTo>
                  <a:pt x="54" y="0"/>
                </a:lnTo>
                <a:lnTo>
                  <a:pt x="926" y="0"/>
                </a:lnTo>
                <a:lnTo>
                  <a:pt x="926" y="340"/>
                </a:lnTo>
                <a:close/>
              </a:path>
            </a:pathLst>
          </a:custGeom>
          <a:solidFill>
            <a:srgbClr val="1F6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prstClr val="white"/>
              </a:solidFill>
              <a:ea typeface="思源宋体 CN" panose="02020400000000000000" pitchFamily="18" charset="-122"/>
            </a:endParaRPr>
          </a:p>
        </p:txBody>
      </p:sp>
      <p:sp>
        <p:nvSpPr>
          <p:cNvPr id="2" name="Rectangle 501">
            <a:extLst>
              <a:ext uri="{FF2B5EF4-FFF2-40B4-BE49-F238E27FC236}">
                <a16:creationId xmlns:a16="http://schemas.microsoft.com/office/drawing/2014/main" id="{F13275AE-98D4-59EB-B0B0-E389C198D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047" y="1408235"/>
            <a:ext cx="75982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 err="1">
                <a:solidFill>
                  <a:prstClr val="white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JavaSE</a:t>
            </a:r>
            <a:endParaRPr lang="zh-CN" altLang="zh-CN" b="1" dirty="0">
              <a:solidFill>
                <a:prstClr val="white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 descr="e7d195523061f1c0e0c5a7d5dd649c4b371c4d7e930eb8e0E3385E55DE8911A95C77E6D455D4B659DBEED3B669F797B2FB01391E568AA9D2D8DF59EB0AAD8BAC3C1DAD3F656B61587ADA2463341E55C96BE91C747E45DA988EE6AE4623AC7B65E5A587402D392DFEB5BB127102192922078CD18DB8F430F9A5EFC74BA4C76A095D6839E3DDBEFDA08C808B21CB914B59">
            <a:extLst>
              <a:ext uri="{FF2B5EF4-FFF2-40B4-BE49-F238E27FC236}">
                <a16:creationId xmlns:a16="http://schemas.microsoft.com/office/drawing/2014/main" id="{6E8EF70D-2BE5-115E-0098-9196695E1057}"/>
              </a:ext>
            </a:extLst>
          </p:cNvPr>
          <p:cNvSpPr/>
          <p:nvPr/>
        </p:nvSpPr>
        <p:spPr>
          <a:xfrm>
            <a:off x="2596790" y="1272262"/>
            <a:ext cx="4910379" cy="714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SE(Java Standard Edition):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标准版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技术的核心和基础</a:t>
            </a:r>
          </a:p>
        </p:txBody>
      </p:sp>
      <p:sp>
        <p:nvSpPr>
          <p:cNvPr id="37" name="矩形 36" descr="e7d195523061f1c0e0c5a7d5dd649c4b371c4d7e930eb8e0E3385E55DE8911A95C77E6D455D4B659DBEED3B669F797B2FB01391E568AA9D2D8DF59EB0AAD8BAC3C1DAD3F656B61587ADA2463341E55C96BE91C747E45DA988EE6AE4623AC7B65E5A587402D392DFEB5BB127102192922078CD18DB8F430F9A5EFC74BA4C76A095D6839E3DDBEFDA08C808B21CB914B59">
            <a:extLst>
              <a:ext uri="{FF2B5EF4-FFF2-40B4-BE49-F238E27FC236}">
                <a16:creationId xmlns:a16="http://schemas.microsoft.com/office/drawing/2014/main" id="{41161110-AAD7-59FF-F49B-283ABB931BEA}"/>
              </a:ext>
            </a:extLst>
          </p:cNvPr>
          <p:cNvSpPr/>
          <p:nvPr/>
        </p:nvSpPr>
        <p:spPr>
          <a:xfrm>
            <a:off x="2653892" y="2528974"/>
            <a:ext cx="4904403" cy="706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EE(Java Enterprise Edition):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企业版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企业级应用开发的一套</a:t>
            </a:r>
            <a:r>
              <a:rPr lang="zh-CN" altLang="en-US" sz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解决方案</a:t>
            </a:r>
            <a:endParaRPr lang="en-US" altLang="zh-CN" sz="12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 descr="e7d195523061f1c0e0c5a7d5dd649c4b371c4d7e930eb8e0E3385E55DE8911A95C77E6D455D4B659DBEED3B669F797B2FB01391E568AA9D2D8DF59EB0AAD8BAC3C1DAD3F656B61587ADA2463341E55C96BE91C747E45DA988EE6AE4623AC7B65E5A587402D392DFEB5BB127102192922078CD18DB8F430F9A5EFC74BA4C76A095D6839E3DDBEFDA08C808B21CB914B59">
            <a:extLst>
              <a:ext uri="{FF2B5EF4-FFF2-40B4-BE49-F238E27FC236}">
                <a16:creationId xmlns:a16="http://schemas.microsoft.com/office/drawing/2014/main" id="{6C97C3E6-F023-C2E1-6A79-1CEA1B0623E1}"/>
              </a:ext>
            </a:extLst>
          </p:cNvPr>
          <p:cNvSpPr/>
          <p:nvPr/>
        </p:nvSpPr>
        <p:spPr>
          <a:xfrm>
            <a:off x="2852226" y="3741177"/>
            <a:ext cx="4135417" cy="714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ME(Java Micro Edition):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小型版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针对移动设备应用的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解决方案</a:t>
            </a:r>
            <a:endParaRPr lang="en-US" altLang="zh-CN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9" name="Picture 14" descr="https://timgsa.baidu.com/timg?image&amp;quality=80&amp;size=b9999_10000&amp;sec=1587906416320&amp;di=b3298a82e51f552fe1cb21f9f0e77fcc&amp;imgtype=0&amp;src=http%3A%2F%2Fd.hiphotos.baidu.com%2Fshopping%2Fpic%2Fitem%2Ff603918fa0ec08fab2a96da25bee3d6d55fbda0e.jpg">
            <a:extLst>
              <a:ext uri="{FF2B5EF4-FFF2-40B4-BE49-F238E27FC236}">
                <a16:creationId xmlns:a16="http://schemas.microsoft.com/office/drawing/2014/main" id="{55247C1F-188B-97A0-0130-BB59AB269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705" y="4597172"/>
            <a:ext cx="711097" cy="60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8" descr="https://timgsa.baidu.com/timg?image&amp;quality=80&amp;size=b9999_10000&amp;sec=1587906507851&amp;di=16483566b799966fa0e6ffb09eebec40&amp;imgtype=0&amp;src=http%3A%2F%2Fimg4.99114.com%2Fgroup10%2FM00%2FEF%2F9B%2FrBADslooKUqAKvswAAD7A-w_oP0696.jpg">
            <a:extLst>
              <a:ext uri="{FF2B5EF4-FFF2-40B4-BE49-F238E27FC236}">
                <a16:creationId xmlns:a16="http://schemas.microsoft.com/office/drawing/2014/main" id="{644725F2-BF2D-BA1B-3F3A-77E92F3DE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3" b="18562"/>
          <a:stretch/>
        </p:blipFill>
        <p:spPr bwMode="auto">
          <a:xfrm>
            <a:off x="4996565" y="4639783"/>
            <a:ext cx="844859" cy="51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2981428-E80A-14D5-E8DA-1BC86E6BC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87" y="4542757"/>
            <a:ext cx="802566" cy="61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E30A49B3-7E1D-B7D5-2A2C-8B59BFBB4098}"/>
              </a:ext>
            </a:extLst>
          </p:cNvPr>
          <p:cNvGrpSpPr/>
          <p:nvPr/>
        </p:nvGrpSpPr>
        <p:grpSpPr>
          <a:xfrm>
            <a:off x="7937832" y="1152296"/>
            <a:ext cx="1943683" cy="4398435"/>
            <a:chOff x="9797601" y="2363708"/>
            <a:chExt cx="1943683" cy="4398435"/>
          </a:xfrm>
        </p:grpSpPr>
        <p:pic>
          <p:nvPicPr>
            <p:cNvPr id="53" name="Picture 8">
              <a:extLst>
                <a:ext uri="{FF2B5EF4-FFF2-40B4-BE49-F238E27FC236}">
                  <a16:creationId xmlns:a16="http://schemas.microsoft.com/office/drawing/2014/main" id="{6605B345-4649-628B-FBEA-A14020EE5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7601" y="2363708"/>
              <a:ext cx="1943683" cy="4398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8EFA6E6-5D98-5C3A-DA1B-7C434371C227}"/>
                </a:ext>
              </a:extLst>
            </p:cNvPr>
            <p:cNvSpPr/>
            <p:nvPr/>
          </p:nvSpPr>
          <p:spPr>
            <a:xfrm>
              <a:off x="10019489" y="3054485"/>
              <a:ext cx="1488332" cy="1877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5" name="Picture 9" descr="C:\Users\admin\Desktop\816222-20150928161843261-1576526614.png">
            <a:extLst>
              <a:ext uri="{FF2B5EF4-FFF2-40B4-BE49-F238E27FC236}">
                <a16:creationId xmlns:a16="http://schemas.microsoft.com/office/drawing/2014/main" id="{D72D31B5-BE40-B430-5D3A-99339C63A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2" r="26180"/>
          <a:stretch/>
        </p:blipFill>
        <p:spPr bwMode="auto">
          <a:xfrm>
            <a:off x="8271045" y="1938970"/>
            <a:ext cx="1322963" cy="164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8F0D1513-3E76-AAFC-FC99-1F427C63A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79" y="4551248"/>
            <a:ext cx="506022" cy="55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B767E72C-67BA-230E-B4F9-3EB6414FC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09" y="4587493"/>
            <a:ext cx="485600" cy="48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5B2C42CC-65D3-978C-88E4-3814896E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的三大技术平台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3" grpId="0" animBg="1"/>
      <p:bldP spid="2544" grpId="0" animBg="1"/>
      <p:bldP spid="2545" grpId="0" animBg="1"/>
      <p:bldP spid="2546" grpId="0" animBg="1"/>
      <p:bldP spid="2548" grpId="0" animBg="1"/>
      <p:bldP spid="2549" grpId="0"/>
      <p:bldP spid="2550" grpId="0" animBg="1"/>
      <p:bldP spid="2551" grpId="0"/>
      <p:bldP spid="2554" grpId="0" animBg="1"/>
      <p:bldP spid="2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bcd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0869" y="1554611"/>
            <a:ext cx="7170081" cy="3962399"/>
          </a:xfrm>
        </p:spPr>
        <p:txBody>
          <a:bodyPr/>
          <a:lstStyle/>
          <a:p>
            <a:r>
              <a:rPr lang="en-US" altLang="zh-CN" sz="1600" dirty="0"/>
              <a:t>Java</a:t>
            </a:r>
            <a:r>
              <a:rPr lang="zh-CN" altLang="en-US" sz="1600" dirty="0"/>
              <a:t>是什么？</a:t>
            </a:r>
            <a:endParaRPr lang="en-US" altLang="zh-CN" sz="1600" b="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是一门高级编程语言。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262626"/>
                </a:solidFill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</a:rPr>
              <a:t>是哪家公司研发的，现在属于哪家公司？</a:t>
            </a:r>
            <a:endParaRPr lang="en-US" altLang="zh-CN" sz="1600" dirty="0">
              <a:solidFill>
                <a:srgbClr val="262626"/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公司、</a:t>
            </a:r>
            <a:r>
              <a:rPr lang="en-US" altLang="zh-CN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公司。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Java</a:t>
            </a:r>
            <a:r>
              <a:rPr lang="zh-CN" altLang="en-US" sz="1600" dirty="0"/>
              <a:t>之父是谁啊？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詹姆斯</a:t>
            </a:r>
            <a:r>
              <a:rPr lang="en-US" altLang="zh-CN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高斯林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Java</a:t>
            </a:r>
            <a:r>
              <a:rPr lang="zh-CN" altLang="en-US" sz="1600" dirty="0"/>
              <a:t>能做什么？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基本上什么都可以干，主要做企业服务端开发。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Java</a:t>
            </a:r>
            <a:r>
              <a:rPr lang="zh-CN" altLang="en-US" sz="1600" dirty="0"/>
              <a:t>有哪三大使用平台 </a:t>
            </a:r>
            <a:r>
              <a:rPr lang="en-US" altLang="zh-CN" sz="1600" dirty="0"/>
              <a:t>?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JavaSE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（标准版）、</a:t>
            </a:r>
            <a:r>
              <a:rPr lang="en-US" altLang="zh-CN" sz="14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JavaEE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（企业版）</a:t>
            </a: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JavaME</a:t>
            </a: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（小型版）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51296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8E316F-66F1-AA15-AD45-ADE72842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8977" y="1462114"/>
            <a:ext cx="3692525" cy="263115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chemeClr val="tx1">
                    <a:lumMod val="75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tx1">
                    <a:lumMod val="75000"/>
                  </a:schemeClr>
                </a:solidFill>
              </a:rPr>
              <a:t>是什么</a:t>
            </a:r>
            <a:endParaRPr lang="en-US" altLang="zh-CN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如何开发一个</a:t>
            </a:r>
            <a:r>
              <a:rPr lang="en-US" altLang="zh-CN" dirty="0">
                <a:solidFill>
                  <a:srgbClr val="C00000"/>
                </a:solidFill>
              </a:rPr>
              <a:t>Java</a:t>
            </a:r>
            <a:r>
              <a:rPr lang="zh-CN" altLang="en-US" dirty="0">
                <a:solidFill>
                  <a:srgbClr val="C00000"/>
                </a:solidFill>
              </a:rPr>
              <a:t>程序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07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1535</TotalTime>
  <Words>1412</Words>
  <Application>Microsoft Office PowerPoint</Application>
  <PresentationFormat>宽屏</PresentationFormat>
  <Paragraphs>164</Paragraphs>
  <Slides>28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28</vt:i4>
      </vt:variant>
    </vt:vector>
  </HeadingPairs>
  <TitlesOfParts>
    <vt:vector size="53" baseType="lpstr">
      <vt:lpstr>Alibaba PuHuiTi B</vt:lpstr>
      <vt:lpstr>Alibaba PuHuiTi M</vt:lpstr>
      <vt:lpstr>Alibaba PuHuiTi Medium</vt:lpstr>
      <vt:lpstr>Alibaba PuHuiTi R</vt:lpstr>
      <vt:lpstr>阿里巴巴普惠体</vt:lpstr>
      <vt:lpstr>阿里巴巴普惠体 Heavy</vt:lpstr>
      <vt:lpstr>阿里巴巴普惠体 Medium</vt:lpstr>
      <vt:lpstr>等线</vt:lpstr>
      <vt:lpstr>楷体</vt:lpstr>
      <vt:lpstr>思源宋体 CN</vt:lpstr>
      <vt:lpstr>微软雅黑</vt:lpstr>
      <vt:lpstr>印品黑体</vt:lpstr>
      <vt:lpstr>字魂59号-创粗黑</vt:lpstr>
      <vt:lpstr>字魂龙吟手书</vt:lpstr>
      <vt:lpstr>Arial</vt:lpstr>
      <vt:lpstr>Calibri</vt:lpstr>
      <vt:lpstr>Calisto MT</vt:lpstr>
      <vt:lpstr>Consolas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AI + Java快速入门</vt:lpstr>
      <vt:lpstr>PowerPoint 演示文稿</vt:lpstr>
      <vt:lpstr>AI + Java快速入门</vt:lpstr>
      <vt:lpstr>Java是什么？</vt:lpstr>
      <vt:lpstr>Java为什么会被企业广泛采用</vt:lpstr>
      <vt:lpstr>学完Java能做什么？</vt:lpstr>
      <vt:lpstr>Java的三大技术平台</vt:lpstr>
      <vt:lpstr>PowerPoint 演示文稿</vt:lpstr>
      <vt:lpstr>PowerPoint 演示文稿</vt:lpstr>
      <vt:lpstr>开发一个入门程序的步骤</vt:lpstr>
      <vt:lpstr>开发第一个Java入门程序</vt:lpstr>
      <vt:lpstr>开发第一个Java入门程序</vt:lpstr>
      <vt:lpstr>开发第一个Java入门程序</vt:lpstr>
      <vt:lpstr>开发第一个Java入门程序</vt:lpstr>
      <vt:lpstr>开发第一个Java入门程序</vt:lpstr>
      <vt:lpstr>开发一个入门程序的步骤</vt:lpstr>
      <vt:lpstr>PowerPoint 演示文稿</vt:lpstr>
      <vt:lpstr>开发一个入门程序的步骤</vt:lpstr>
      <vt:lpstr>配置JDK的环境变量</vt:lpstr>
      <vt:lpstr>配置JDK的环境变量</vt:lpstr>
      <vt:lpstr>PowerPoint 演示文稿</vt:lpstr>
      <vt:lpstr>开发一个入门程序的步骤</vt:lpstr>
      <vt:lpstr>Java程序的开发步骤</vt:lpstr>
      <vt:lpstr>Java的跨平台原理</vt:lpstr>
      <vt:lpstr>PowerPoint 演示文稿</vt:lpstr>
      <vt:lpstr>开发并运行第一个Java入门程序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l d</cp:lastModifiedBy>
  <cp:revision>266</cp:revision>
  <cp:lastPrinted>2022-05-29T16:00:00Z</cp:lastPrinted>
  <dcterms:created xsi:type="dcterms:W3CDTF">2022-05-29T16:00:00Z</dcterms:created>
  <dcterms:modified xsi:type="dcterms:W3CDTF">2024-06-26T02:36:41Z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